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22"/>
  </p:notesMasterIdLst>
  <p:sldIdLst>
    <p:sldId id="256" r:id="rId2"/>
    <p:sldId id="264" r:id="rId3"/>
    <p:sldId id="265" r:id="rId4"/>
    <p:sldId id="257" r:id="rId5"/>
    <p:sldId id="258" r:id="rId6"/>
    <p:sldId id="259" r:id="rId7"/>
    <p:sldId id="260" r:id="rId8"/>
    <p:sldId id="261" r:id="rId9"/>
    <p:sldId id="262" r:id="rId10"/>
    <p:sldId id="263" r:id="rId11"/>
    <p:sldId id="266" r:id="rId12"/>
    <p:sldId id="267" r:id="rId13"/>
    <p:sldId id="268" r:id="rId14"/>
    <p:sldId id="269" r:id="rId15"/>
    <p:sldId id="270" r:id="rId16"/>
    <p:sldId id="271" r:id="rId17"/>
    <p:sldId id="272" r:id="rId18"/>
    <p:sldId id="273" r:id="rId19"/>
    <p:sldId id="274" r:id="rId20"/>
    <p:sldId id="275" r:id="rId21"/>
  </p:sldIdLst>
  <p:sldSz cx="18288000" cy="10287000"/>
  <p:notesSz cx="6858000" cy="9144000"/>
  <p:embeddedFontLst>
    <p:embeddedFont>
      <p:font typeface="More Sugar" pitchFamily="2" charset="0"/>
      <p:regular r:id="rId23"/>
    </p:embeddedFont>
    <p:embeddedFont>
      <p:font typeface="More Sugar Thin" pitchFamily="2" charset="0"/>
      <p:regular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872" autoAdjust="0"/>
    <p:restoredTop sz="96949" autoAdjust="0"/>
  </p:normalViewPr>
  <p:slideViewPr>
    <p:cSldViewPr>
      <p:cViewPr>
        <p:scale>
          <a:sx n="100" d="100"/>
          <a:sy n="100" d="100"/>
        </p:scale>
        <p:origin x="144" y="576"/>
      </p:cViewPr>
      <p:guideLst>
        <p:guide orient="horz" pos="2160"/>
        <p:guide pos="2880"/>
      </p:guideLst>
    </p:cSldViewPr>
  </p:slideViewPr>
  <p:outlineViewPr>
    <p:cViewPr>
      <p:scale>
        <a:sx n="33" d="100"/>
        <a:sy n="33" d="100"/>
      </p:scale>
      <p:origin x="0" y="0"/>
    </p:cViewPr>
  </p:outlineViewPr>
  <p:notesTextViewPr>
    <p:cViewPr>
      <p:scale>
        <a:sx n="80" d="100"/>
        <a:sy n="8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27.01.2025</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Good morning, y'all!!!! </a:t>
            </a:r>
          </a:p>
          <a:p>
            <a:endParaRPr lang="en-US" dirty="0"/>
          </a:p>
          <a:p>
            <a:r>
              <a:rPr lang="en-US" dirty="0"/>
              <a:t>My name is RP, and I will be covering the introduction to R and RStudio this morning. </a:t>
            </a:r>
          </a:p>
          <a:p>
            <a:endParaRPr lang="en-US" dirty="0"/>
          </a:p>
          <a:p>
            <a:r>
              <a:rPr lang="en-US" dirty="0"/>
              <a:t>I know Andrew had gone over theoretical statistics last week, today we will see how to use a vastly powerful tool, programming, to basically do the math for us. </a:t>
            </a:r>
          </a:p>
          <a:p>
            <a:r>
              <a:rPr lang="en-US" dirty="0"/>
              <a:t>And how we’re going to do it this morning is that we will begin by getting to know each other a little bit first. Because I'm not here just to tell you what to do for 2.5 hours and leave, I want you to treat me like a resource and a connection – I will give you my contact at the end, so when you have questions, you can reach out to me at anytime. I will tell you a little bit of my story from when I was in your position, a high school student, and what kind of experience led me to doing a PhD in genetics today.</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dirty="0"/>
              <a:t>And that’s the first learning objective this morning – for you to hear one example of what a path from high school to PhD could look like, so you can learn something from my experience and hopefully make better informed decisions in your life regarding your science education!</a:t>
            </a:r>
          </a:p>
          <a:p>
            <a:endParaRPr lang="en-US" dirty="0"/>
          </a:p>
          <a:p>
            <a:r>
              <a:rPr lang="en-US" dirty="0"/>
              <a:t>I will go over a little bit of programming 101 and talk a little about R as a programming language. We will then get hands-on experience doing data analyses on data from the experiments that you performed, we’ll be doing that in a software called </a:t>
            </a:r>
            <a:r>
              <a:rPr lang="en-US" dirty="0" err="1"/>
              <a:t>Rstudio</a:t>
            </a:r>
            <a:r>
              <a:rPr lang="en-US" dirty="0"/>
              <a:t>. </a:t>
            </a:r>
          </a:p>
        </p:txBody>
      </p:sp>
      <p:sp>
        <p:nvSpPr>
          <p:cNvPr id="4" name="Slide Number Placeholder 3"/>
          <p:cNvSpPr>
            <a:spLocks noGrp="1"/>
          </p:cNvSpPr>
          <p:nvPr>
            <p:ph type="sldNum" sz="quarter" idx="5"/>
          </p:nvPr>
        </p:nvSpPr>
        <p:spPr/>
        <p:txBody>
          <a:bodyPr/>
          <a:lstStyle/>
          <a:p>
            <a:fld id="{871B2431-D351-4C6E-A3CF-9DFAC0E3E050}" type="slidenum">
              <a:rPr lang="cs-CZ" smtClean="0"/>
              <a:t>2</a:t>
            </a:fld>
            <a:endParaRPr lang="cs-CZ"/>
          </a:p>
        </p:txBody>
      </p:sp>
    </p:spTree>
    <p:extLst>
      <p:ext uri="{BB962C8B-B14F-4D97-AF65-F5344CB8AC3E}">
        <p14:creationId xmlns:p14="http://schemas.microsoft.com/office/powerpoint/2010/main" val="29965277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dirty="0"/>
              <a:t>I only have two rules, you know, besides normal high-school rules. One, if you have a question, please ask. Stop me at anytime. Two, let me know if I go too fast or too slow. Are we good.</a:t>
            </a:r>
          </a:p>
        </p:txBody>
      </p:sp>
      <p:sp>
        <p:nvSpPr>
          <p:cNvPr id="4" name="Slide Number Placeholder 3"/>
          <p:cNvSpPr>
            <a:spLocks noGrp="1"/>
          </p:cNvSpPr>
          <p:nvPr>
            <p:ph type="sldNum" sz="quarter" idx="5"/>
          </p:nvPr>
        </p:nvSpPr>
        <p:spPr/>
        <p:txBody>
          <a:bodyPr/>
          <a:lstStyle/>
          <a:p>
            <a:fld id="{871B2431-D351-4C6E-A3CF-9DFAC0E3E050}" type="slidenum">
              <a:rPr lang="cs-CZ" smtClean="0"/>
              <a:t>3</a:t>
            </a:fld>
            <a:endParaRPr lang="cs-CZ"/>
          </a:p>
        </p:txBody>
      </p:sp>
    </p:spTree>
    <p:extLst>
      <p:ext uri="{BB962C8B-B14F-4D97-AF65-F5344CB8AC3E}">
        <p14:creationId xmlns:p14="http://schemas.microsoft.com/office/powerpoint/2010/main" val="21751435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My name is RP, I go by my initials because, why not, I mean, look at my full name. I'm from Thailand, and Thai names are really long. That’s also why Thai people use nicknames all the time! So, if you call me Ratchanon, it actually sounds less personal to me than calling me RP.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dirty="0"/>
              <a:t>I grew up in Thailand, that’s me just hanging out with my buddy in front of my classroom. In my school, we had to wear the uniform, that’s why we were wearing the same thing. I graduated high-school in 2016 and got a scholarship from the Thai government to study in the US. So, I came here, and in my first year, I went to another high-school in New Jersey, called Blair Academy. It was in the middle of nowhere, but it was really nice. The purpose of it was basically to fill in the year in which I was supposed to be applying to college. That’s a photo of me with another Thai student at Blair. We had 3 Thai students total at the time. I was there for a year, and I then went to Brown University. There, in the middle of the pandemic 2021, I graduated with a degree in Biology. In the same year, I came to Duke for a PhD program in genetics and genomics, and the rest is history. </a:t>
            </a:r>
          </a:p>
        </p:txBody>
      </p:sp>
      <p:sp>
        <p:nvSpPr>
          <p:cNvPr id="4" name="Slide Number Placeholder 3"/>
          <p:cNvSpPr>
            <a:spLocks noGrp="1"/>
          </p:cNvSpPr>
          <p:nvPr>
            <p:ph type="sldNum" sz="quarter" idx="5"/>
          </p:nvPr>
        </p:nvSpPr>
        <p:spPr/>
        <p:txBody>
          <a:bodyPr/>
          <a:lstStyle/>
          <a:p>
            <a:fld id="{871B2431-D351-4C6E-A3CF-9DFAC0E3E050}" type="slidenum">
              <a:rPr lang="cs-CZ" smtClean="0"/>
              <a:t>5</a:t>
            </a:fld>
            <a:endParaRPr lang="cs-CZ"/>
          </a:p>
        </p:txBody>
      </p:sp>
    </p:spTree>
    <p:extLst>
      <p:ext uri="{BB962C8B-B14F-4D97-AF65-F5344CB8AC3E}">
        <p14:creationId xmlns:p14="http://schemas.microsoft.com/office/powerpoint/2010/main" val="24074171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dirty="0"/>
              <a:t>I wanted to talk a bit about my most formative experience with science. In 11</a:t>
            </a:r>
            <a:r>
              <a:rPr lang="en-US" baseline="30000" dirty="0"/>
              <a:t>th</a:t>
            </a:r>
            <a:r>
              <a:rPr lang="en-US" dirty="0"/>
              <a:t> grade, I had the great opportunity to represent Thailand at the International Biology Olympiad in 2015. </a:t>
            </a:r>
          </a:p>
        </p:txBody>
      </p:sp>
      <p:sp>
        <p:nvSpPr>
          <p:cNvPr id="4" name="Slide Number Placeholder 3"/>
          <p:cNvSpPr>
            <a:spLocks noGrp="1"/>
          </p:cNvSpPr>
          <p:nvPr>
            <p:ph type="sldNum" sz="quarter" idx="5"/>
          </p:nvPr>
        </p:nvSpPr>
        <p:spPr/>
        <p:txBody>
          <a:bodyPr/>
          <a:lstStyle/>
          <a:p>
            <a:fld id="{871B2431-D351-4C6E-A3CF-9DFAC0E3E050}" type="slidenum">
              <a:rPr lang="cs-CZ" smtClean="0"/>
              <a:t>6</a:t>
            </a:fld>
            <a:endParaRPr lang="cs-CZ"/>
          </a:p>
        </p:txBody>
      </p:sp>
    </p:spTree>
    <p:extLst>
      <p:ext uri="{BB962C8B-B14F-4D97-AF65-F5344CB8AC3E}">
        <p14:creationId xmlns:p14="http://schemas.microsoft.com/office/powerpoint/2010/main" val="36113907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1/27/25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1/27/25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1/27/25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1/27/25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1/27/25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1/27/25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1/27/25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1/27/25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1/27/25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1/27/25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1/27/25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1/27/25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svg"/><Relationship Id="rId3" Type="http://schemas.openxmlformats.org/officeDocument/2006/relationships/image" Target="../media/image1.jpeg"/><Relationship Id="rId7" Type="http://schemas.openxmlformats.org/officeDocument/2006/relationships/image" Target="../media/image5.svg"/><Relationship Id="rId12"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png"/><Relationship Id="rId11" Type="http://schemas.openxmlformats.org/officeDocument/2006/relationships/image" Target="../media/image9.svg"/><Relationship Id="rId5" Type="http://schemas.openxmlformats.org/officeDocument/2006/relationships/image" Target="../media/image3.sv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svg"/></Relationships>
</file>

<file path=ppt/slides/_rels/slide10.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45.png"/><Relationship Id="rId7" Type="http://schemas.openxmlformats.org/officeDocument/2006/relationships/image" Target="../media/image23.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48.svg"/><Relationship Id="rId5" Type="http://schemas.openxmlformats.org/officeDocument/2006/relationships/image" Target="../media/image47.png"/><Relationship Id="rId4" Type="http://schemas.openxmlformats.org/officeDocument/2006/relationships/image" Target="../media/image46.svg"/></Relationships>
</file>

<file path=ppt/slides/_rels/slide11.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45.png"/><Relationship Id="rId7" Type="http://schemas.openxmlformats.org/officeDocument/2006/relationships/image" Target="../media/image23.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48.svg"/><Relationship Id="rId5" Type="http://schemas.openxmlformats.org/officeDocument/2006/relationships/image" Target="../media/image47.png"/><Relationship Id="rId4" Type="http://schemas.openxmlformats.org/officeDocument/2006/relationships/image" Target="../media/image46.svg"/></Relationships>
</file>

<file path=ppt/slides/_rels/slide12.xml.rels><?xml version="1.0" encoding="UTF-8" standalone="yes"?>
<Relationships xmlns="http://schemas.openxmlformats.org/package/2006/relationships"><Relationship Id="rId8" Type="http://schemas.openxmlformats.org/officeDocument/2006/relationships/image" Target="../media/image19.svg"/><Relationship Id="rId13" Type="http://schemas.openxmlformats.org/officeDocument/2006/relationships/image" Target="../media/image53.svg"/><Relationship Id="rId3" Type="http://schemas.openxmlformats.org/officeDocument/2006/relationships/image" Target="../media/image16.png"/><Relationship Id="rId7" Type="http://schemas.openxmlformats.org/officeDocument/2006/relationships/image" Target="../media/image18.png"/><Relationship Id="rId12" Type="http://schemas.openxmlformats.org/officeDocument/2006/relationships/image" Target="../media/image5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2.svg"/><Relationship Id="rId11" Type="http://schemas.openxmlformats.org/officeDocument/2006/relationships/image" Target="../media/image51.png"/><Relationship Id="rId5" Type="http://schemas.openxmlformats.org/officeDocument/2006/relationships/image" Target="../media/image21.png"/><Relationship Id="rId10" Type="http://schemas.openxmlformats.org/officeDocument/2006/relationships/image" Target="../media/image50.svg"/><Relationship Id="rId4" Type="http://schemas.openxmlformats.org/officeDocument/2006/relationships/image" Target="../media/image17.svg"/><Relationship Id="rId9" Type="http://schemas.openxmlformats.org/officeDocument/2006/relationships/image" Target="../media/image49.png"/></Relationships>
</file>

<file path=ppt/slides/_rels/slide13.xml.rels><?xml version="1.0" encoding="UTF-8" standalone="yes"?>
<Relationships xmlns="http://schemas.openxmlformats.org/package/2006/relationships"><Relationship Id="rId8" Type="http://schemas.openxmlformats.org/officeDocument/2006/relationships/image" Target="../media/image19.svg"/><Relationship Id="rId13" Type="http://schemas.openxmlformats.org/officeDocument/2006/relationships/image" Target="../media/image53.svg"/><Relationship Id="rId3" Type="http://schemas.openxmlformats.org/officeDocument/2006/relationships/image" Target="../media/image16.png"/><Relationship Id="rId7" Type="http://schemas.openxmlformats.org/officeDocument/2006/relationships/image" Target="../media/image18.png"/><Relationship Id="rId12" Type="http://schemas.openxmlformats.org/officeDocument/2006/relationships/image" Target="../media/image5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2.svg"/><Relationship Id="rId11" Type="http://schemas.openxmlformats.org/officeDocument/2006/relationships/image" Target="../media/image51.png"/><Relationship Id="rId5" Type="http://schemas.openxmlformats.org/officeDocument/2006/relationships/image" Target="../media/image21.png"/><Relationship Id="rId10" Type="http://schemas.openxmlformats.org/officeDocument/2006/relationships/image" Target="../media/image50.svg"/><Relationship Id="rId4" Type="http://schemas.openxmlformats.org/officeDocument/2006/relationships/image" Target="../media/image17.svg"/><Relationship Id="rId9" Type="http://schemas.openxmlformats.org/officeDocument/2006/relationships/image" Target="../media/image49.png"/><Relationship Id="rId14" Type="http://schemas.openxmlformats.org/officeDocument/2006/relationships/image" Target="../media/image54.png"/></Relationships>
</file>

<file path=ppt/slides/_rels/slide14.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2.png"/><Relationship Id="rId7" Type="http://schemas.openxmlformats.org/officeDocument/2006/relationships/image" Target="../media/image14.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6.svg"/><Relationship Id="rId5" Type="http://schemas.openxmlformats.org/officeDocument/2006/relationships/image" Target="../media/image55.png"/><Relationship Id="rId10" Type="http://schemas.openxmlformats.org/officeDocument/2006/relationships/image" Target="../media/image58.svg"/><Relationship Id="rId4" Type="http://schemas.openxmlformats.org/officeDocument/2006/relationships/image" Target="../media/image13.svg"/><Relationship Id="rId9" Type="http://schemas.openxmlformats.org/officeDocument/2006/relationships/image" Target="../media/image57.png"/></Relationships>
</file>

<file path=ppt/slides/_rels/slide15.xml.rels><?xml version="1.0" encoding="UTF-8" standalone="yes"?>
<Relationships xmlns="http://schemas.openxmlformats.org/package/2006/relationships"><Relationship Id="rId8" Type="http://schemas.openxmlformats.org/officeDocument/2006/relationships/image" Target="../media/image58.svg"/><Relationship Id="rId3" Type="http://schemas.openxmlformats.org/officeDocument/2006/relationships/image" Target="../media/image12.png"/><Relationship Id="rId7" Type="http://schemas.openxmlformats.org/officeDocument/2006/relationships/image" Target="../media/image57.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5.svg"/><Relationship Id="rId5" Type="http://schemas.openxmlformats.org/officeDocument/2006/relationships/image" Target="../media/image14.png"/><Relationship Id="rId10" Type="http://schemas.openxmlformats.org/officeDocument/2006/relationships/image" Target="../media/image60.svg"/><Relationship Id="rId4" Type="http://schemas.openxmlformats.org/officeDocument/2006/relationships/image" Target="../media/image13.svg"/><Relationship Id="rId9" Type="http://schemas.openxmlformats.org/officeDocument/2006/relationships/image" Target="../media/image59.png"/></Relationships>
</file>

<file path=ppt/slides/_rels/slide16.xml.rels><?xml version="1.0" encoding="UTF-8" standalone="yes"?>
<Relationships xmlns="http://schemas.openxmlformats.org/package/2006/relationships"><Relationship Id="rId8" Type="http://schemas.openxmlformats.org/officeDocument/2006/relationships/image" Target="../media/image22.svg"/><Relationship Id="rId13" Type="http://schemas.openxmlformats.org/officeDocument/2006/relationships/image" Target="../media/image53.svg"/><Relationship Id="rId3" Type="http://schemas.openxmlformats.org/officeDocument/2006/relationships/image" Target="../media/image45.png"/><Relationship Id="rId7" Type="http://schemas.openxmlformats.org/officeDocument/2006/relationships/image" Target="../media/image21.png"/><Relationship Id="rId12" Type="http://schemas.openxmlformats.org/officeDocument/2006/relationships/image" Target="../media/image5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4.svg"/><Relationship Id="rId11" Type="http://schemas.openxmlformats.org/officeDocument/2006/relationships/image" Target="../media/image51.png"/><Relationship Id="rId5" Type="http://schemas.openxmlformats.org/officeDocument/2006/relationships/image" Target="../media/image23.png"/><Relationship Id="rId10" Type="http://schemas.openxmlformats.org/officeDocument/2006/relationships/image" Target="../media/image50.svg"/><Relationship Id="rId4" Type="http://schemas.openxmlformats.org/officeDocument/2006/relationships/image" Target="../media/image46.svg"/><Relationship Id="rId9" Type="http://schemas.openxmlformats.org/officeDocument/2006/relationships/image" Target="../media/image49.png"/><Relationship Id="rId14" Type="http://schemas.openxmlformats.org/officeDocument/2006/relationships/image" Target="../media/image54.png"/></Relationships>
</file>

<file path=ppt/slides/_rels/slide17.xml.rels><?xml version="1.0" encoding="UTF-8" standalone="yes"?>
<Relationships xmlns="http://schemas.openxmlformats.org/package/2006/relationships"><Relationship Id="rId8" Type="http://schemas.openxmlformats.org/officeDocument/2006/relationships/image" Target="../media/image22.svg"/><Relationship Id="rId13" Type="http://schemas.openxmlformats.org/officeDocument/2006/relationships/image" Target="../media/image53.svg"/><Relationship Id="rId3" Type="http://schemas.openxmlformats.org/officeDocument/2006/relationships/image" Target="../media/image45.png"/><Relationship Id="rId7" Type="http://schemas.openxmlformats.org/officeDocument/2006/relationships/image" Target="../media/image21.png"/><Relationship Id="rId12" Type="http://schemas.openxmlformats.org/officeDocument/2006/relationships/image" Target="../media/image52.png"/><Relationship Id="rId2" Type="http://schemas.openxmlformats.org/officeDocument/2006/relationships/image" Target="../media/image1.jpeg"/><Relationship Id="rId16" Type="http://schemas.openxmlformats.org/officeDocument/2006/relationships/image" Target="../media/image60.svg"/><Relationship Id="rId1" Type="http://schemas.openxmlformats.org/officeDocument/2006/relationships/slideLayout" Target="../slideLayouts/slideLayout7.xml"/><Relationship Id="rId6" Type="http://schemas.openxmlformats.org/officeDocument/2006/relationships/image" Target="../media/image24.svg"/><Relationship Id="rId11" Type="http://schemas.openxmlformats.org/officeDocument/2006/relationships/image" Target="../media/image51.png"/><Relationship Id="rId5" Type="http://schemas.openxmlformats.org/officeDocument/2006/relationships/image" Target="../media/image23.png"/><Relationship Id="rId15" Type="http://schemas.openxmlformats.org/officeDocument/2006/relationships/image" Target="../media/image59.png"/><Relationship Id="rId10" Type="http://schemas.openxmlformats.org/officeDocument/2006/relationships/image" Target="../media/image50.svg"/><Relationship Id="rId4" Type="http://schemas.openxmlformats.org/officeDocument/2006/relationships/image" Target="../media/image46.svg"/><Relationship Id="rId9" Type="http://schemas.openxmlformats.org/officeDocument/2006/relationships/image" Target="../media/image49.png"/><Relationship Id="rId14" Type="http://schemas.openxmlformats.org/officeDocument/2006/relationships/image" Target="../media/image54.png"/></Relationships>
</file>

<file path=ppt/slides/_rels/slide18.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45.png"/><Relationship Id="rId7" Type="http://schemas.openxmlformats.org/officeDocument/2006/relationships/image" Target="../media/image23.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48.svg"/><Relationship Id="rId5" Type="http://schemas.openxmlformats.org/officeDocument/2006/relationships/image" Target="../media/image47.png"/><Relationship Id="rId4" Type="http://schemas.openxmlformats.org/officeDocument/2006/relationships/image" Target="../media/image46.svg"/></Relationships>
</file>

<file path=ppt/slides/_rels/slide19.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12.png"/><Relationship Id="rId7" Type="http://schemas.openxmlformats.org/officeDocument/2006/relationships/image" Target="../media/image23.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48.svg"/><Relationship Id="rId5" Type="http://schemas.openxmlformats.org/officeDocument/2006/relationships/image" Target="../media/image47.png"/><Relationship Id="rId4" Type="http://schemas.openxmlformats.org/officeDocument/2006/relationships/image" Target="../media/image13.svg"/></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15.sv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svg"/><Relationship Id="rId4" Type="http://schemas.openxmlformats.org/officeDocument/2006/relationships/image" Target="../media/image12.png"/></Relationships>
</file>

<file path=ppt/slides/_rels/slide20.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45.png"/><Relationship Id="rId7" Type="http://schemas.openxmlformats.org/officeDocument/2006/relationships/image" Target="../media/image61.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46.svg"/><Relationship Id="rId9" Type="http://schemas.openxmlformats.org/officeDocument/2006/relationships/image" Target="../media/image63.png"/></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15.sv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svg"/><Relationship Id="rId4" Type="http://schemas.openxmlformats.org/officeDocument/2006/relationships/image" Target="../media/image12.png"/></Relationships>
</file>

<file path=ppt/slides/_rels/slide4.xml.rels><?xml version="1.0" encoding="UTF-8" standalone="yes"?>
<Relationships xmlns="http://schemas.openxmlformats.org/package/2006/relationships"><Relationship Id="rId8" Type="http://schemas.openxmlformats.org/officeDocument/2006/relationships/image" Target="../media/image20.jpeg"/><Relationship Id="rId3" Type="http://schemas.openxmlformats.org/officeDocument/2006/relationships/image" Target="../media/image1.jpeg"/><Relationship Id="rId7" Type="http://schemas.openxmlformats.org/officeDocument/2006/relationships/image" Target="../media/image19.sv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svg"/><Relationship Id="rId10" Type="http://schemas.openxmlformats.org/officeDocument/2006/relationships/image" Target="../media/image22.svg"/><Relationship Id="rId4" Type="http://schemas.openxmlformats.org/officeDocument/2006/relationships/image" Target="../media/image16.png"/><Relationship Id="rId9" Type="http://schemas.openxmlformats.org/officeDocument/2006/relationships/image" Target="../media/image21.png"/></Relationships>
</file>

<file path=ppt/slides/_rels/slide5.xml.rels><?xml version="1.0" encoding="UTF-8" standalone="yes"?>
<Relationships xmlns="http://schemas.openxmlformats.org/package/2006/relationships"><Relationship Id="rId8" Type="http://schemas.openxmlformats.org/officeDocument/2006/relationships/image" Target="../media/image27.jpeg"/><Relationship Id="rId3" Type="http://schemas.openxmlformats.org/officeDocument/2006/relationships/image" Target="../media/image1.jpeg"/><Relationship Id="rId7" Type="http://schemas.openxmlformats.org/officeDocument/2006/relationships/image" Target="../media/image26.jpe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25.jpeg"/><Relationship Id="rId11" Type="http://schemas.openxmlformats.org/officeDocument/2006/relationships/image" Target="../media/image30.svg"/><Relationship Id="rId5" Type="http://schemas.openxmlformats.org/officeDocument/2006/relationships/image" Target="../media/image24.svg"/><Relationship Id="rId10" Type="http://schemas.openxmlformats.org/officeDocument/2006/relationships/image" Target="../media/image29.png"/><Relationship Id="rId4" Type="http://schemas.openxmlformats.org/officeDocument/2006/relationships/image" Target="../media/image23.png"/><Relationship Id="rId9" Type="http://schemas.openxmlformats.org/officeDocument/2006/relationships/image" Target="../media/image28.jpeg"/></Relationships>
</file>

<file path=ppt/slides/_rels/slide6.xml.rels><?xml version="1.0" encoding="UTF-8" standalone="yes"?>
<Relationships xmlns="http://schemas.openxmlformats.org/package/2006/relationships"><Relationship Id="rId8" Type="http://schemas.openxmlformats.org/officeDocument/2006/relationships/image" Target="../media/image33.jpeg"/><Relationship Id="rId3" Type="http://schemas.openxmlformats.org/officeDocument/2006/relationships/image" Target="../media/image1.jpeg"/><Relationship Id="rId7" Type="http://schemas.openxmlformats.org/officeDocument/2006/relationships/image" Target="../media/image32.svg"/><Relationship Id="rId12" Type="http://schemas.openxmlformats.org/officeDocument/2006/relationships/image" Target="../media/image22.sv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31.png"/><Relationship Id="rId11" Type="http://schemas.openxmlformats.org/officeDocument/2006/relationships/image" Target="../media/image21.png"/><Relationship Id="rId5" Type="http://schemas.openxmlformats.org/officeDocument/2006/relationships/image" Target="../media/image24.svg"/><Relationship Id="rId10" Type="http://schemas.openxmlformats.org/officeDocument/2006/relationships/image" Target="../media/image35.jpeg"/><Relationship Id="rId4" Type="http://schemas.openxmlformats.org/officeDocument/2006/relationships/image" Target="../media/image23.png"/><Relationship Id="rId9" Type="http://schemas.openxmlformats.org/officeDocument/2006/relationships/image" Target="../media/image34.jpeg"/></Relationships>
</file>

<file path=ppt/slides/_rels/slide7.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12.png"/><Relationship Id="rId7" Type="http://schemas.openxmlformats.org/officeDocument/2006/relationships/image" Target="../media/image3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 Id="rId9" Type="http://schemas.openxmlformats.org/officeDocument/2006/relationships/image" Target="../media/image38.png"/></Relationships>
</file>

<file path=ppt/slides/_rels/slide8.xml.rels><?xml version="1.0" encoding="UTF-8" standalone="yes"?>
<Relationships xmlns="http://schemas.openxmlformats.org/package/2006/relationships"><Relationship Id="rId8" Type="http://schemas.openxmlformats.org/officeDocument/2006/relationships/image" Target="../media/image40.jpeg"/><Relationship Id="rId3" Type="http://schemas.openxmlformats.org/officeDocument/2006/relationships/image" Target="../media/image23.png"/><Relationship Id="rId7" Type="http://schemas.openxmlformats.org/officeDocument/2006/relationships/image" Target="../media/image39.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24.svg"/><Relationship Id="rId9" Type="http://schemas.openxmlformats.org/officeDocument/2006/relationships/image" Target="../media/image41.jpeg"/></Relationships>
</file>

<file path=ppt/slides/_rels/slide9.xml.rels><?xml version="1.0" encoding="UTF-8" standalone="yes"?>
<Relationships xmlns="http://schemas.openxmlformats.org/package/2006/relationships"><Relationship Id="rId8" Type="http://schemas.openxmlformats.org/officeDocument/2006/relationships/image" Target="../media/image43.jpeg"/><Relationship Id="rId3" Type="http://schemas.openxmlformats.org/officeDocument/2006/relationships/image" Target="../media/image23.png"/><Relationship Id="rId7" Type="http://schemas.openxmlformats.org/officeDocument/2006/relationships/image" Target="../media/image42.jpe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24.svg"/><Relationship Id="rId9" Type="http://schemas.openxmlformats.org/officeDocument/2006/relationships/image" Target="../media/image44.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9222" b="-9222"/>
            </a:stretch>
          </a:blipFill>
        </p:spPr>
        <p:txBody>
          <a:bodyPr/>
          <a:lstStyle/>
          <a:p>
            <a:endParaRPr lang="en-US"/>
          </a:p>
        </p:txBody>
      </p:sp>
      <p:sp>
        <p:nvSpPr>
          <p:cNvPr id="3" name="Freeform 3"/>
          <p:cNvSpPr/>
          <p:nvPr/>
        </p:nvSpPr>
        <p:spPr>
          <a:xfrm rot="-156245">
            <a:off x="2398988" y="3336255"/>
            <a:ext cx="14079494" cy="3302281"/>
          </a:xfrm>
          <a:custGeom>
            <a:avLst/>
            <a:gdLst/>
            <a:ahLst/>
            <a:cxnLst/>
            <a:rect l="l" t="t" r="r" b="b"/>
            <a:pathLst>
              <a:path w="14079494" h="3302281">
                <a:moveTo>
                  <a:pt x="0" y="0"/>
                </a:moveTo>
                <a:lnTo>
                  <a:pt x="14079494" y="0"/>
                </a:lnTo>
                <a:lnTo>
                  <a:pt x="14079494" y="3302281"/>
                </a:lnTo>
                <a:lnTo>
                  <a:pt x="0" y="330228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TextBox 4"/>
          <p:cNvSpPr txBox="1"/>
          <p:nvPr/>
        </p:nvSpPr>
        <p:spPr>
          <a:xfrm rot="-234792">
            <a:off x="3169909" y="5032674"/>
            <a:ext cx="12951557" cy="1384939"/>
          </a:xfrm>
          <a:prstGeom prst="rect">
            <a:avLst/>
          </a:prstGeom>
        </p:spPr>
        <p:txBody>
          <a:bodyPr lIns="0" tIns="0" rIns="0" bIns="0" rtlCol="0" anchor="t">
            <a:spAutoFit/>
          </a:bodyPr>
          <a:lstStyle/>
          <a:p>
            <a:pPr algn="ctr">
              <a:lnSpc>
                <a:spcPts val="9748"/>
              </a:lnSpc>
            </a:pPr>
            <a:r>
              <a:rPr lang="en-US" sz="11605" dirty="0">
                <a:solidFill>
                  <a:srgbClr val="000000"/>
                </a:solidFill>
                <a:latin typeface="More Sugar"/>
                <a:ea typeface="More Sugar"/>
                <a:cs typeface="More Sugar"/>
                <a:sym typeface="More Sugar"/>
              </a:rPr>
              <a:t>MINITERM25</a:t>
            </a:r>
          </a:p>
        </p:txBody>
      </p:sp>
      <p:sp>
        <p:nvSpPr>
          <p:cNvPr id="5" name="Freeform 5"/>
          <p:cNvSpPr/>
          <p:nvPr/>
        </p:nvSpPr>
        <p:spPr>
          <a:xfrm rot="1188882">
            <a:off x="7290075" y="3806450"/>
            <a:ext cx="936561" cy="1053392"/>
          </a:xfrm>
          <a:custGeom>
            <a:avLst/>
            <a:gdLst/>
            <a:ahLst/>
            <a:cxnLst/>
            <a:rect l="l" t="t" r="r" b="b"/>
            <a:pathLst>
              <a:path w="936561" h="1053392">
                <a:moveTo>
                  <a:pt x="0" y="0"/>
                </a:moveTo>
                <a:lnTo>
                  <a:pt x="936561" y="0"/>
                </a:lnTo>
                <a:lnTo>
                  <a:pt x="936561" y="1053391"/>
                </a:lnTo>
                <a:lnTo>
                  <a:pt x="0" y="105339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6" name="Freeform 6"/>
          <p:cNvSpPr/>
          <p:nvPr/>
        </p:nvSpPr>
        <p:spPr>
          <a:xfrm>
            <a:off x="14776125" y="3080326"/>
            <a:ext cx="3040083" cy="4126348"/>
          </a:xfrm>
          <a:custGeom>
            <a:avLst/>
            <a:gdLst/>
            <a:ahLst/>
            <a:cxnLst/>
            <a:rect l="l" t="t" r="r" b="b"/>
            <a:pathLst>
              <a:path w="3040083" h="4126348">
                <a:moveTo>
                  <a:pt x="0" y="0"/>
                </a:moveTo>
                <a:lnTo>
                  <a:pt x="3040083" y="0"/>
                </a:lnTo>
                <a:lnTo>
                  <a:pt x="3040083" y="4126348"/>
                </a:lnTo>
                <a:lnTo>
                  <a:pt x="0" y="4126348"/>
                </a:lnTo>
                <a:lnTo>
                  <a:pt x="0" y="0"/>
                </a:lnTo>
                <a:close/>
              </a:path>
            </a:pathLst>
          </a:custGeom>
          <a:blipFill>
            <a:blip r:embed="rId8">
              <a:extLst>
                <a:ext uri="{96DAC541-7B7A-43D3-8B79-37D633B846F1}">
                  <asvg:svgBlip xmlns:asvg="http://schemas.microsoft.com/office/drawing/2016/SVG/main" r:embed="rId9"/>
                </a:ext>
              </a:extLst>
            </a:blip>
            <a:stretch>
              <a:fillRect t="-3471" r="-60256"/>
            </a:stretch>
          </a:blipFill>
        </p:spPr>
        <p:txBody>
          <a:bodyPr/>
          <a:lstStyle/>
          <a:p>
            <a:endParaRPr lang="en-US"/>
          </a:p>
        </p:txBody>
      </p:sp>
      <p:sp>
        <p:nvSpPr>
          <p:cNvPr id="7" name="Freeform 7"/>
          <p:cNvSpPr/>
          <p:nvPr/>
        </p:nvSpPr>
        <p:spPr>
          <a:xfrm rot="-1441925">
            <a:off x="2307982" y="2871172"/>
            <a:ext cx="2630493" cy="2420054"/>
          </a:xfrm>
          <a:custGeom>
            <a:avLst/>
            <a:gdLst/>
            <a:ahLst/>
            <a:cxnLst/>
            <a:rect l="l" t="t" r="r" b="b"/>
            <a:pathLst>
              <a:path w="2630493" h="2420054">
                <a:moveTo>
                  <a:pt x="0" y="0"/>
                </a:moveTo>
                <a:lnTo>
                  <a:pt x="2630493" y="0"/>
                </a:lnTo>
                <a:lnTo>
                  <a:pt x="2630493" y="2420054"/>
                </a:lnTo>
                <a:lnTo>
                  <a:pt x="0" y="242005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8" name="Freeform 8"/>
          <p:cNvSpPr/>
          <p:nvPr/>
        </p:nvSpPr>
        <p:spPr>
          <a:xfrm>
            <a:off x="556198" y="9366187"/>
            <a:ext cx="2289328" cy="457866"/>
          </a:xfrm>
          <a:custGeom>
            <a:avLst/>
            <a:gdLst/>
            <a:ahLst/>
            <a:cxnLst/>
            <a:rect l="l" t="t" r="r" b="b"/>
            <a:pathLst>
              <a:path w="2289328" h="457866">
                <a:moveTo>
                  <a:pt x="0" y="0"/>
                </a:moveTo>
                <a:lnTo>
                  <a:pt x="2289328" y="0"/>
                </a:lnTo>
                <a:lnTo>
                  <a:pt x="2289328" y="457865"/>
                </a:lnTo>
                <a:lnTo>
                  <a:pt x="0" y="457865"/>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9" name="Freeform 9"/>
          <p:cNvSpPr/>
          <p:nvPr/>
        </p:nvSpPr>
        <p:spPr>
          <a:xfrm>
            <a:off x="15824812" y="9401600"/>
            <a:ext cx="1918053" cy="383611"/>
          </a:xfrm>
          <a:custGeom>
            <a:avLst/>
            <a:gdLst/>
            <a:ahLst/>
            <a:cxnLst/>
            <a:rect l="l" t="t" r="r" b="b"/>
            <a:pathLst>
              <a:path w="1918053" h="383611">
                <a:moveTo>
                  <a:pt x="0" y="0"/>
                </a:moveTo>
                <a:lnTo>
                  <a:pt x="1918053" y="0"/>
                </a:lnTo>
                <a:lnTo>
                  <a:pt x="1918053" y="383610"/>
                </a:lnTo>
                <a:lnTo>
                  <a:pt x="0" y="38361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10" name="Freeform 10"/>
          <p:cNvSpPr/>
          <p:nvPr/>
        </p:nvSpPr>
        <p:spPr>
          <a:xfrm>
            <a:off x="15183095" y="9401600"/>
            <a:ext cx="1918053" cy="383611"/>
          </a:xfrm>
          <a:custGeom>
            <a:avLst/>
            <a:gdLst/>
            <a:ahLst/>
            <a:cxnLst/>
            <a:rect l="l" t="t" r="r" b="b"/>
            <a:pathLst>
              <a:path w="1918053" h="383611">
                <a:moveTo>
                  <a:pt x="0" y="0"/>
                </a:moveTo>
                <a:lnTo>
                  <a:pt x="1918054" y="0"/>
                </a:lnTo>
                <a:lnTo>
                  <a:pt x="1918054" y="383610"/>
                </a:lnTo>
                <a:lnTo>
                  <a:pt x="0" y="38361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11" name="TextBox 11"/>
          <p:cNvSpPr txBox="1"/>
          <p:nvPr/>
        </p:nvSpPr>
        <p:spPr>
          <a:xfrm>
            <a:off x="13116070" y="9469183"/>
            <a:ext cx="4431356" cy="331592"/>
          </a:xfrm>
          <a:prstGeom prst="rect">
            <a:avLst/>
          </a:prstGeom>
        </p:spPr>
        <p:txBody>
          <a:bodyPr lIns="0" tIns="0" rIns="0" bIns="0" rtlCol="0" anchor="t">
            <a:spAutoFit/>
          </a:bodyPr>
          <a:lstStyle/>
          <a:p>
            <a:pPr algn="r">
              <a:lnSpc>
                <a:spcPts val="2500"/>
              </a:lnSpc>
            </a:pPr>
            <a:r>
              <a:rPr lang="en-US" sz="2273">
                <a:solidFill>
                  <a:srgbClr val="000000"/>
                </a:solidFill>
                <a:latin typeface="More Sugar"/>
                <a:ea typeface="More Sugar"/>
                <a:cs typeface="More Sugar"/>
                <a:sym typeface="More Sugar"/>
              </a:rPr>
              <a:t>JANUARY 2025</a:t>
            </a:r>
          </a:p>
        </p:txBody>
      </p:sp>
      <p:sp>
        <p:nvSpPr>
          <p:cNvPr id="12" name="Freeform 12"/>
          <p:cNvSpPr/>
          <p:nvPr/>
        </p:nvSpPr>
        <p:spPr>
          <a:xfrm>
            <a:off x="2331239" y="9379627"/>
            <a:ext cx="2289328" cy="457866"/>
          </a:xfrm>
          <a:custGeom>
            <a:avLst/>
            <a:gdLst/>
            <a:ahLst/>
            <a:cxnLst/>
            <a:rect l="l" t="t" r="r" b="b"/>
            <a:pathLst>
              <a:path w="2289328" h="457866">
                <a:moveTo>
                  <a:pt x="0" y="0"/>
                </a:moveTo>
                <a:lnTo>
                  <a:pt x="2289328" y="0"/>
                </a:lnTo>
                <a:lnTo>
                  <a:pt x="2289328" y="457865"/>
                </a:lnTo>
                <a:lnTo>
                  <a:pt x="0" y="457865"/>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13" name="TextBox 13"/>
          <p:cNvSpPr txBox="1"/>
          <p:nvPr/>
        </p:nvSpPr>
        <p:spPr>
          <a:xfrm>
            <a:off x="894582" y="9469183"/>
            <a:ext cx="3535196" cy="332223"/>
          </a:xfrm>
          <a:prstGeom prst="rect">
            <a:avLst/>
          </a:prstGeom>
        </p:spPr>
        <p:txBody>
          <a:bodyPr lIns="0" tIns="0" rIns="0" bIns="0" rtlCol="0" anchor="t">
            <a:spAutoFit/>
          </a:bodyPr>
          <a:lstStyle/>
          <a:p>
            <a:pPr algn="l">
              <a:lnSpc>
                <a:spcPts val="2505"/>
              </a:lnSpc>
            </a:pPr>
            <a:r>
              <a:rPr lang="en-US" sz="2277">
                <a:solidFill>
                  <a:srgbClr val="000000"/>
                </a:solidFill>
                <a:latin typeface="More Sugar"/>
                <a:ea typeface="More Sugar"/>
                <a:cs typeface="More Sugar"/>
                <a:sym typeface="More Sugar"/>
              </a:rPr>
              <a:t>RP PORNMONGKOLSUK</a:t>
            </a:r>
          </a:p>
        </p:txBody>
      </p:sp>
      <p:sp>
        <p:nvSpPr>
          <p:cNvPr id="14" name="TextBox 14"/>
          <p:cNvSpPr txBox="1"/>
          <p:nvPr/>
        </p:nvSpPr>
        <p:spPr>
          <a:xfrm>
            <a:off x="5255605" y="7291243"/>
            <a:ext cx="7776791" cy="533279"/>
          </a:xfrm>
          <a:prstGeom prst="rect">
            <a:avLst/>
          </a:prstGeom>
        </p:spPr>
        <p:txBody>
          <a:bodyPr lIns="0" tIns="0" rIns="0" bIns="0" rtlCol="0" anchor="t">
            <a:spAutoFit/>
          </a:bodyPr>
          <a:lstStyle/>
          <a:p>
            <a:pPr algn="ctr">
              <a:lnSpc>
                <a:spcPts val="4115"/>
              </a:lnSpc>
            </a:pPr>
            <a:r>
              <a:rPr lang="en-US" sz="3741">
                <a:solidFill>
                  <a:srgbClr val="FFFFFF"/>
                </a:solidFill>
                <a:latin typeface="More Sugar"/>
                <a:ea typeface="More Sugar"/>
                <a:cs typeface="More Sugar"/>
                <a:sym typeface="More Sugar"/>
              </a:rPr>
              <a:t>INTRO TO R &amp; RSTUDIO</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US"/>
          </a:p>
        </p:txBody>
      </p:sp>
      <p:sp>
        <p:nvSpPr>
          <p:cNvPr id="3" name="Freeform 3"/>
          <p:cNvSpPr/>
          <p:nvPr/>
        </p:nvSpPr>
        <p:spPr>
          <a:xfrm rot="-156245">
            <a:off x="2051436" y="4471188"/>
            <a:ext cx="14185129" cy="3327057"/>
          </a:xfrm>
          <a:custGeom>
            <a:avLst/>
            <a:gdLst/>
            <a:ahLst/>
            <a:cxnLst/>
            <a:rect l="l" t="t" r="r" b="b"/>
            <a:pathLst>
              <a:path w="14185129" h="3327057">
                <a:moveTo>
                  <a:pt x="0" y="0"/>
                </a:moveTo>
                <a:lnTo>
                  <a:pt x="14185128" y="0"/>
                </a:lnTo>
                <a:lnTo>
                  <a:pt x="14185128" y="3327058"/>
                </a:lnTo>
                <a:lnTo>
                  <a:pt x="0" y="332705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TextBox 4"/>
          <p:cNvSpPr txBox="1"/>
          <p:nvPr/>
        </p:nvSpPr>
        <p:spPr>
          <a:xfrm rot="-234792">
            <a:off x="3642365" y="6008536"/>
            <a:ext cx="11020820" cy="956298"/>
          </a:xfrm>
          <a:prstGeom prst="rect">
            <a:avLst/>
          </a:prstGeom>
        </p:spPr>
        <p:txBody>
          <a:bodyPr lIns="0" tIns="0" rIns="0" bIns="0" rtlCol="0" anchor="t">
            <a:spAutoFit/>
          </a:bodyPr>
          <a:lstStyle/>
          <a:p>
            <a:pPr algn="ctr">
              <a:lnSpc>
                <a:spcPts val="6720"/>
              </a:lnSpc>
            </a:pPr>
            <a:r>
              <a:rPr lang="en-US" sz="8000">
                <a:solidFill>
                  <a:srgbClr val="000000"/>
                </a:solidFill>
                <a:latin typeface="More Sugar"/>
                <a:ea typeface="More Sugar"/>
                <a:cs typeface="More Sugar"/>
                <a:sym typeface="More Sugar"/>
              </a:rPr>
              <a:t>WHAT ABOUT YOU?</a:t>
            </a:r>
          </a:p>
        </p:txBody>
      </p:sp>
      <p:sp>
        <p:nvSpPr>
          <p:cNvPr id="5" name="Freeform 5"/>
          <p:cNvSpPr/>
          <p:nvPr/>
        </p:nvSpPr>
        <p:spPr>
          <a:xfrm rot="1188882">
            <a:off x="7354149" y="1247133"/>
            <a:ext cx="2590861" cy="2914056"/>
          </a:xfrm>
          <a:custGeom>
            <a:avLst/>
            <a:gdLst/>
            <a:ahLst/>
            <a:cxnLst/>
            <a:rect l="l" t="t" r="r" b="b"/>
            <a:pathLst>
              <a:path w="2590861" h="2914056">
                <a:moveTo>
                  <a:pt x="0" y="0"/>
                </a:moveTo>
                <a:lnTo>
                  <a:pt x="2590861" y="0"/>
                </a:lnTo>
                <a:lnTo>
                  <a:pt x="2590861" y="2914056"/>
                </a:lnTo>
                <a:lnTo>
                  <a:pt x="0" y="291405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6" name="Freeform 6"/>
          <p:cNvSpPr/>
          <p:nvPr/>
        </p:nvSpPr>
        <p:spPr>
          <a:xfrm>
            <a:off x="556198" y="9366187"/>
            <a:ext cx="2289328" cy="457866"/>
          </a:xfrm>
          <a:custGeom>
            <a:avLst/>
            <a:gdLst/>
            <a:ahLst/>
            <a:cxnLst/>
            <a:rect l="l" t="t" r="r" b="b"/>
            <a:pathLst>
              <a:path w="2289328" h="457866">
                <a:moveTo>
                  <a:pt x="0" y="0"/>
                </a:moveTo>
                <a:lnTo>
                  <a:pt x="2289328" y="0"/>
                </a:lnTo>
                <a:lnTo>
                  <a:pt x="2289328" y="457865"/>
                </a:lnTo>
                <a:lnTo>
                  <a:pt x="0" y="45786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7" name="Freeform 7"/>
          <p:cNvSpPr/>
          <p:nvPr/>
        </p:nvSpPr>
        <p:spPr>
          <a:xfrm>
            <a:off x="2241787" y="9379627"/>
            <a:ext cx="2289328" cy="457866"/>
          </a:xfrm>
          <a:custGeom>
            <a:avLst/>
            <a:gdLst/>
            <a:ahLst/>
            <a:cxnLst/>
            <a:rect l="l" t="t" r="r" b="b"/>
            <a:pathLst>
              <a:path w="2289328" h="457866">
                <a:moveTo>
                  <a:pt x="0" y="0"/>
                </a:moveTo>
                <a:lnTo>
                  <a:pt x="2289328" y="0"/>
                </a:lnTo>
                <a:lnTo>
                  <a:pt x="2289328" y="457865"/>
                </a:lnTo>
                <a:lnTo>
                  <a:pt x="0" y="45786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8" name="Freeform 8"/>
          <p:cNvSpPr/>
          <p:nvPr/>
        </p:nvSpPr>
        <p:spPr>
          <a:xfrm>
            <a:off x="15824812" y="9401600"/>
            <a:ext cx="1918053" cy="383611"/>
          </a:xfrm>
          <a:custGeom>
            <a:avLst/>
            <a:gdLst/>
            <a:ahLst/>
            <a:cxnLst/>
            <a:rect l="l" t="t" r="r" b="b"/>
            <a:pathLst>
              <a:path w="1918053" h="383611">
                <a:moveTo>
                  <a:pt x="0" y="0"/>
                </a:moveTo>
                <a:lnTo>
                  <a:pt x="1918053" y="0"/>
                </a:lnTo>
                <a:lnTo>
                  <a:pt x="1918053" y="383610"/>
                </a:lnTo>
                <a:lnTo>
                  <a:pt x="0" y="38361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9" name="Freeform 9"/>
          <p:cNvSpPr/>
          <p:nvPr/>
        </p:nvSpPr>
        <p:spPr>
          <a:xfrm>
            <a:off x="15183095" y="9401600"/>
            <a:ext cx="1918053" cy="383611"/>
          </a:xfrm>
          <a:custGeom>
            <a:avLst/>
            <a:gdLst/>
            <a:ahLst/>
            <a:cxnLst/>
            <a:rect l="l" t="t" r="r" b="b"/>
            <a:pathLst>
              <a:path w="1918053" h="383611">
                <a:moveTo>
                  <a:pt x="0" y="0"/>
                </a:moveTo>
                <a:lnTo>
                  <a:pt x="1918054" y="0"/>
                </a:lnTo>
                <a:lnTo>
                  <a:pt x="1918054" y="383610"/>
                </a:lnTo>
                <a:lnTo>
                  <a:pt x="0" y="38361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10" name="TextBox 10"/>
          <p:cNvSpPr txBox="1"/>
          <p:nvPr/>
        </p:nvSpPr>
        <p:spPr>
          <a:xfrm>
            <a:off x="894582" y="9469183"/>
            <a:ext cx="3535196" cy="332223"/>
          </a:xfrm>
          <a:prstGeom prst="rect">
            <a:avLst/>
          </a:prstGeom>
        </p:spPr>
        <p:txBody>
          <a:bodyPr lIns="0" tIns="0" rIns="0" bIns="0" rtlCol="0" anchor="t">
            <a:spAutoFit/>
          </a:bodyPr>
          <a:lstStyle/>
          <a:p>
            <a:pPr algn="l">
              <a:lnSpc>
                <a:spcPts val="2505"/>
              </a:lnSpc>
            </a:pPr>
            <a:r>
              <a:rPr lang="en-US" sz="2277">
                <a:solidFill>
                  <a:srgbClr val="000000"/>
                </a:solidFill>
                <a:latin typeface="More Sugar"/>
                <a:ea typeface="More Sugar"/>
                <a:cs typeface="More Sugar"/>
                <a:sym typeface="More Sugar"/>
              </a:rPr>
              <a:t>RP PORNMONGKOLSUK</a:t>
            </a:r>
          </a:p>
        </p:txBody>
      </p:sp>
      <p:sp>
        <p:nvSpPr>
          <p:cNvPr id="11" name="TextBox 11"/>
          <p:cNvSpPr txBox="1"/>
          <p:nvPr/>
        </p:nvSpPr>
        <p:spPr>
          <a:xfrm>
            <a:off x="13116070" y="9469183"/>
            <a:ext cx="4431356" cy="331592"/>
          </a:xfrm>
          <a:prstGeom prst="rect">
            <a:avLst/>
          </a:prstGeom>
        </p:spPr>
        <p:txBody>
          <a:bodyPr lIns="0" tIns="0" rIns="0" bIns="0" rtlCol="0" anchor="t">
            <a:spAutoFit/>
          </a:bodyPr>
          <a:lstStyle/>
          <a:p>
            <a:pPr algn="r">
              <a:lnSpc>
                <a:spcPts val="2500"/>
              </a:lnSpc>
            </a:pPr>
            <a:r>
              <a:rPr lang="en-US" sz="2273">
                <a:solidFill>
                  <a:srgbClr val="000000"/>
                </a:solidFill>
                <a:latin typeface="More Sugar"/>
                <a:ea typeface="More Sugar"/>
                <a:cs typeface="More Sugar"/>
                <a:sym typeface="More Sugar"/>
              </a:rPr>
              <a:t>JANUARY 2025</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US"/>
          </a:p>
        </p:txBody>
      </p:sp>
      <p:sp>
        <p:nvSpPr>
          <p:cNvPr id="3" name="Freeform 3"/>
          <p:cNvSpPr/>
          <p:nvPr/>
        </p:nvSpPr>
        <p:spPr>
          <a:xfrm rot="-156245">
            <a:off x="2051436" y="4471188"/>
            <a:ext cx="14185129" cy="3327057"/>
          </a:xfrm>
          <a:custGeom>
            <a:avLst/>
            <a:gdLst/>
            <a:ahLst/>
            <a:cxnLst/>
            <a:rect l="l" t="t" r="r" b="b"/>
            <a:pathLst>
              <a:path w="14185129" h="3327057">
                <a:moveTo>
                  <a:pt x="0" y="0"/>
                </a:moveTo>
                <a:lnTo>
                  <a:pt x="14185128" y="0"/>
                </a:lnTo>
                <a:lnTo>
                  <a:pt x="14185128" y="3327058"/>
                </a:lnTo>
                <a:lnTo>
                  <a:pt x="0" y="332705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TextBox 4"/>
          <p:cNvSpPr txBox="1"/>
          <p:nvPr/>
        </p:nvSpPr>
        <p:spPr>
          <a:xfrm rot="-234792">
            <a:off x="3718253" y="5983240"/>
            <a:ext cx="11020820" cy="956298"/>
          </a:xfrm>
          <a:prstGeom prst="rect">
            <a:avLst/>
          </a:prstGeom>
        </p:spPr>
        <p:txBody>
          <a:bodyPr lIns="0" tIns="0" rIns="0" bIns="0" rtlCol="0" anchor="t">
            <a:spAutoFit/>
          </a:bodyPr>
          <a:lstStyle/>
          <a:p>
            <a:pPr algn="ctr">
              <a:lnSpc>
                <a:spcPts val="6720"/>
              </a:lnSpc>
            </a:pPr>
            <a:r>
              <a:rPr lang="en-US" sz="8000">
                <a:solidFill>
                  <a:srgbClr val="000000"/>
                </a:solidFill>
                <a:latin typeface="More Sugar"/>
                <a:ea typeface="More Sugar"/>
                <a:cs typeface="More Sugar"/>
                <a:sym typeface="More Sugar"/>
              </a:rPr>
              <a:t>PROGRAMMING 101</a:t>
            </a:r>
          </a:p>
        </p:txBody>
      </p:sp>
      <p:sp>
        <p:nvSpPr>
          <p:cNvPr id="5" name="Freeform 5"/>
          <p:cNvSpPr/>
          <p:nvPr/>
        </p:nvSpPr>
        <p:spPr>
          <a:xfrm rot="1188882">
            <a:off x="7354149" y="1247133"/>
            <a:ext cx="2590861" cy="2914056"/>
          </a:xfrm>
          <a:custGeom>
            <a:avLst/>
            <a:gdLst/>
            <a:ahLst/>
            <a:cxnLst/>
            <a:rect l="l" t="t" r="r" b="b"/>
            <a:pathLst>
              <a:path w="2590861" h="2914056">
                <a:moveTo>
                  <a:pt x="0" y="0"/>
                </a:moveTo>
                <a:lnTo>
                  <a:pt x="2590861" y="0"/>
                </a:lnTo>
                <a:lnTo>
                  <a:pt x="2590861" y="2914056"/>
                </a:lnTo>
                <a:lnTo>
                  <a:pt x="0" y="291405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6" name="Freeform 6"/>
          <p:cNvSpPr/>
          <p:nvPr/>
        </p:nvSpPr>
        <p:spPr>
          <a:xfrm>
            <a:off x="556198" y="9366187"/>
            <a:ext cx="2289328" cy="457866"/>
          </a:xfrm>
          <a:custGeom>
            <a:avLst/>
            <a:gdLst/>
            <a:ahLst/>
            <a:cxnLst/>
            <a:rect l="l" t="t" r="r" b="b"/>
            <a:pathLst>
              <a:path w="2289328" h="457866">
                <a:moveTo>
                  <a:pt x="0" y="0"/>
                </a:moveTo>
                <a:lnTo>
                  <a:pt x="2289328" y="0"/>
                </a:lnTo>
                <a:lnTo>
                  <a:pt x="2289328" y="457865"/>
                </a:lnTo>
                <a:lnTo>
                  <a:pt x="0" y="45786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7" name="Freeform 7"/>
          <p:cNvSpPr/>
          <p:nvPr/>
        </p:nvSpPr>
        <p:spPr>
          <a:xfrm>
            <a:off x="2241787" y="9379627"/>
            <a:ext cx="2289328" cy="457866"/>
          </a:xfrm>
          <a:custGeom>
            <a:avLst/>
            <a:gdLst/>
            <a:ahLst/>
            <a:cxnLst/>
            <a:rect l="l" t="t" r="r" b="b"/>
            <a:pathLst>
              <a:path w="2289328" h="457866">
                <a:moveTo>
                  <a:pt x="0" y="0"/>
                </a:moveTo>
                <a:lnTo>
                  <a:pt x="2289328" y="0"/>
                </a:lnTo>
                <a:lnTo>
                  <a:pt x="2289328" y="457865"/>
                </a:lnTo>
                <a:lnTo>
                  <a:pt x="0" y="45786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8" name="Freeform 8"/>
          <p:cNvSpPr/>
          <p:nvPr/>
        </p:nvSpPr>
        <p:spPr>
          <a:xfrm>
            <a:off x="15824812" y="9401600"/>
            <a:ext cx="1918053" cy="383611"/>
          </a:xfrm>
          <a:custGeom>
            <a:avLst/>
            <a:gdLst/>
            <a:ahLst/>
            <a:cxnLst/>
            <a:rect l="l" t="t" r="r" b="b"/>
            <a:pathLst>
              <a:path w="1918053" h="383611">
                <a:moveTo>
                  <a:pt x="0" y="0"/>
                </a:moveTo>
                <a:lnTo>
                  <a:pt x="1918053" y="0"/>
                </a:lnTo>
                <a:lnTo>
                  <a:pt x="1918053" y="383610"/>
                </a:lnTo>
                <a:lnTo>
                  <a:pt x="0" y="38361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9" name="Freeform 9"/>
          <p:cNvSpPr/>
          <p:nvPr/>
        </p:nvSpPr>
        <p:spPr>
          <a:xfrm>
            <a:off x="15183095" y="9401600"/>
            <a:ext cx="1918053" cy="383611"/>
          </a:xfrm>
          <a:custGeom>
            <a:avLst/>
            <a:gdLst/>
            <a:ahLst/>
            <a:cxnLst/>
            <a:rect l="l" t="t" r="r" b="b"/>
            <a:pathLst>
              <a:path w="1918053" h="383611">
                <a:moveTo>
                  <a:pt x="0" y="0"/>
                </a:moveTo>
                <a:lnTo>
                  <a:pt x="1918054" y="0"/>
                </a:lnTo>
                <a:lnTo>
                  <a:pt x="1918054" y="383610"/>
                </a:lnTo>
                <a:lnTo>
                  <a:pt x="0" y="38361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10" name="TextBox 10"/>
          <p:cNvSpPr txBox="1"/>
          <p:nvPr/>
        </p:nvSpPr>
        <p:spPr>
          <a:xfrm>
            <a:off x="894582" y="9469183"/>
            <a:ext cx="3535196" cy="332223"/>
          </a:xfrm>
          <a:prstGeom prst="rect">
            <a:avLst/>
          </a:prstGeom>
        </p:spPr>
        <p:txBody>
          <a:bodyPr lIns="0" tIns="0" rIns="0" bIns="0" rtlCol="0" anchor="t">
            <a:spAutoFit/>
          </a:bodyPr>
          <a:lstStyle/>
          <a:p>
            <a:pPr algn="l">
              <a:lnSpc>
                <a:spcPts val="2505"/>
              </a:lnSpc>
            </a:pPr>
            <a:r>
              <a:rPr lang="en-US" sz="2277">
                <a:solidFill>
                  <a:srgbClr val="000000"/>
                </a:solidFill>
                <a:latin typeface="More Sugar"/>
                <a:ea typeface="More Sugar"/>
                <a:cs typeface="More Sugar"/>
                <a:sym typeface="More Sugar"/>
              </a:rPr>
              <a:t>RP PORNMONGKOLSUK</a:t>
            </a:r>
          </a:p>
        </p:txBody>
      </p:sp>
      <p:sp>
        <p:nvSpPr>
          <p:cNvPr id="11" name="TextBox 11"/>
          <p:cNvSpPr txBox="1"/>
          <p:nvPr/>
        </p:nvSpPr>
        <p:spPr>
          <a:xfrm>
            <a:off x="13116070" y="9469183"/>
            <a:ext cx="4431356" cy="331592"/>
          </a:xfrm>
          <a:prstGeom prst="rect">
            <a:avLst/>
          </a:prstGeom>
        </p:spPr>
        <p:txBody>
          <a:bodyPr lIns="0" tIns="0" rIns="0" bIns="0" rtlCol="0" anchor="t">
            <a:spAutoFit/>
          </a:bodyPr>
          <a:lstStyle/>
          <a:p>
            <a:pPr algn="r">
              <a:lnSpc>
                <a:spcPts val="2500"/>
              </a:lnSpc>
            </a:pPr>
            <a:r>
              <a:rPr lang="en-US" sz="2273">
                <a:solidFill>
                  <a:srgbClr val="000000"/>
                </a:solidFill>
                <a:latin typeface="More Sugar"/>
                <a:ea typeface="More Sugar"/>
                <a:cs typeface="More Sugar"/>
                <a:sym typeface="More Sugar"/>
              </a:rPr>
              <a:t>JANUARY 2025</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US"/>
          </a:p>
        </p:txBody>
      </p:sp>
      <p:sp>
        <p:nvSpPr>
          <p:cNvPr id="3" name="Freeform 3"/>
          <p:cNvSpPr/>
          <p:nvPr/>
        </p:nvSpPr>
        <p:spPr>
          <a:xfrm flipH="1">
            <a:off x="1028700" y="1028700"/>
            <a:ext cx="7315200" cy="1463040"/>
          </a:xfrm>
          <a:custGeom>
            <a:avLst/>
            <a:gdLst/>
            <a:ahLst/>
            <a:cxnLst/>
            <a:rect l="l" t="t" r="r" b="b"/>
            <a:pathLst>
              <a:path w="7315200" h="1463040">
                <a:moveTo>
                  <a:pt x="7315200" y="0"/>
                </a:moveTo>
                <a:lnTo>
                  <a:pt x="0" y="0"/>
                </a:lnTo>
                <a:lnTo>
                  <a:pt x="0" y="1463040"/>
                </a:lnTo>
                <a:lnTo>
                  <a:pt x="7315200" y="1463040"/>
                </a:lnTo>
                <a:lnTo>
                  <a:pt x="731520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flipH="1">
            <a:off x="4215517" y="1028700"/>
            <a:ext cx="7315200" cy="1463040"/>
          </a:xfrm>
          <a:custGeom>
            <a:avLst/>
            <a:gdLst/>
            <a:ahLst/>
            <a:cxnLst/>
            <a:rect l="l" t="t" r="r" b="b"/>
            <a:pathLst>
              <a:path w="7315200" h="1463040">
                <a:moveTo>
                  <a:pt x="7315200" y="0"/>
                </a:moveTo>
                <a:lnTo>
                  <a:pt x="0" y="0"/>
                </a:lnTo>
                <a:lnTo>
                  <a:pt x="0" y="1463040"/>
                </a:lnTo>
                <a:lnTo>
                  <a:pt x="7315200" y="1463040"/>
                </a:lnTo>
                <a:lnTo>
                  <a:pt x="731520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5" name="Freeform 5"/>
          <p:cNvSpPr/>
          <p:nvPr/>
        </p:nvSpPr>
        <p:spPr>
          <a:xfrm rot="10285099" flipV="1">
            <a:off x="2937597" y="6107802"/>
            <a:ext cx="1641622" cy="743207"/>
          </a:xfrm>
          <a:custGeom>
            <a:avLst/>
            <a:gdLst/>
            <a:ahLst/>
            <a:cxnLst/>
            <a:rect l="l" t="t" r="r" b="b"/>
            <a:pathLst>
              <a:path w="1641622" h="743207">
                <a:moveTo>
                  <a:pt x="0" y="743207"/>
                </a:moveTo>
                <a:lnTo>
                  <a:pt x="1641622" y="743207"/>
                </a:lnTo>
                <a:lnTo>
                  <a:pt x="1641622" y="0"/>
                </a:lnTo>
                <a:lnTo>
                  <a:pt x="0" y="0"/>
                </a:lnTo>
                <a:lnTo>
                  <a:pt x="0" y="743207"/>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6" name="Freeform 6"/>
          <p:cNvSpPr/>
          <p:nvPr/>
        </p:nvSpPr>
        <p:spPr>
          <a:xfrm>
            <a:off x="556198" y="9366187"/>
            <a:ext cx="2289328" cy="457866"/>
          </a:xfrm>
          <a:custGeom>
            <a:avLst/>
            <a:gdLst/>
            <a:ahLst/>
            <a:cxnLst/>
            <a:rect l="l" t="t" r="r" b="b"/>
            <a:pathLst>
              <a:path w="2289328" h="457866">
                <a:moveTo>
                  <a:pt x="0" y="0"/>
                </a:moveTo>
                <a:lnTo>
                  <a:pt x="2289328" y="0"/>
                </a:lnTo>
                <a:lnTo>
                  <a:pt x="2289328" y="457865"/>
                </a:lnTo>
                <a:lnTo>
                  <a:pt x="0" y="45786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7" name="Freeform 7"/>
          <p:cNvSpPr/>
          <p:nvPr/>
        </p:nvSpPr>
        <p:spPr>
          <a:xfrm>
            <a:off x="2174146" y="9366187"/>
            <a:ext cx="2289328" cy="457866"/>
          </a:xfrm>
          <a:custGeom>
            <a:avLst/>
            <a:gdLst/>
            <a:ahLst/>
            <a:cxnLst/>
            <a:rect l="l" t="t" r="r" b="b"/>
            <a:pathLst>
              <a:path w="2289328" h="457866">
                <a:moveTo>
                  <a:pt x="0" y="0"/>
                </a:moveTo>
                <a:lnTo>
                  <a:pt x="2289328" y="0"/>
                </a:lnTo>
                <a:lnTo>
                  <a:pt x="2289328" y="457865"/>
                </a:lnTo>
                <a:lnTo>
                  <a:pt x="0" y="45786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8" name="Freeform 8"/>
          <p:cNvSpPr/>
          <p:nvPr/>
        </p:nvSpPr>
        <p:spPr>
          <a:xfrm>
            <a:off x="15824812" y="9401600"/>
            <a:ext cx="1918053" cy="383611"/>
          </a:xfrm>
          <a:custGeom>
            <a:avLst/>
            <a:gdLst/>
            <a:ahLst/>
            <a:cxnLst/>
            <a:rect l="l" t="t" r="r" b="b"/>
            <a:pathLst>
              <a:path w="1918053" h="383611">
                <a:moveTo>
                  <a:pt x="0" y="0"/>
                </a:moveTo>
                <a:lnTo>
                  <a:pt x="1918053" y="0"/>
                </a:lnTo>
                <a:lnTo>
                  <a:pt x="1918053" y="383610"/>
                </a:lnTo>
                <a:lnTo>
                  <a:pt x="0" y="38361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9" name="Freeform 9"/>
          <p:cNvSpPr/>
          <p:nvPr/>
        </p:nvSpPr>
        <p:spPr>
          <a:xfrm>
            <a:off x="15183095" y="9401600"/>
            <a:ext cx="1918053" cy="383611"/>
          </a:xfrm>
          <a:custGeom>
            <a:avLst/>
            <a:gdLst/>
            <a:ahLst/>
            <a:cxnLst/>
            <a:rect l="l" t="t" r="r" b="b"/>
            <a:pathLst>
              <a:path w="1918053" h="383611">
                <a:moveTo>
                  <a:pt x="0" y="0"/>
                </a:moveTo>
                <a:lnTo>
                  <a:pt x="1918054" y="0"/>
                </a:lnTo>
                <a:lnTo>
                  <a:pt x="1918054" y="383610"/>
                </a:lnTo>
                <a:lnTo>
                  <a:pt x="0" y="38361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10" name="Freeform 10"/>
          <p:cNvSpPr/>
          <p:nvPr/>
        </p:nvSpPr>
        <p:spPr>
          <a:xfrm>
            <a:off x="309231" y="5267292"/>
            <a:ext cx="2424228" cy="2424228"/>
          </a:xfrm>
          <a:custGeom>
            <a:avLst/>
            <a:gdLst/>
            <a:ahLst/>
            <a:cxnLst/>
            <a:rect l="l" t="t" r="r" b="b"/>
            <a:pathLst>
              <a:path w="2424228" h="2424228">
                <a:moveTo>
                  <a:pt x="0" y="0"/>
                </a:moveTo>
                <a:lnTo>
                  <a:pt x="2424228" y="0"/>
                </a:lnTo>
                <a:lnTo>
                  <a:pt x="2424228" y="2424228"/>
                </a:lnTo>
                <a:lnTo>
                  <a:pt x="0" y="2424228"/>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11" name="TextBox 11"/>
          <p:cNvSpPr txBox="1"/>
          <p:nvPr/>
        </p:nvSpPr>
        <p:spPr>
          <a:xfrm>
            <a:off x="4307026" y="6364473"/>
            <a:ext cx="2712693" cy="533279"/>
          </a:xfrm>
          <a:prstGeom prst="rect">
            <a:avLst/>
          </a:prstGeom>
        </p:spPr>
        <p:txBody>
          <a:bodyPr lIns="0" tIns="0" rIns="0" bIns="0" rtlCol="0" anchor="t">
            <a:spAutoFit/>
          </a:bodyPr>
          <a:lstStyle/>
          <a:p>
            <a:pPr algn="ctr">
              <a:lnSpc>
                <a:spcPts val="4115"/>
              </a:lnSpc>
            </a:pPr>
            <a:r>
              <a:rPr lang="en-US" sz="3741">
                <a:solidFill>
                  <a:srgbClr val="FFFFFF"/>
                </a:solidFill>
                <a:latin typeface="More Sugar"/>
                <a:ea typeface="More Sugar"/>
                <a:cs typeface="More Sugar"/>
                <a:sym typeface="More Sugar"/>
              </a:rPr>
              <a:t>01101001</a:t>
            </a:r>
          </a:p>
        </p:txBody>
      </p:sp>
      <p:sp>
        <p:nvSpPr>
          <p:cNvPr id="12" name="Freeform 12"/>
          <p:cNvSpPr/>
          <p:nvPr/>
        </p:nvSpPr>
        <p:spPr>
          <a:xfrm rot="10285099" flipV="1">
            <a:off x="6740441" y="6245222"/>
            <a:ext cx="1641622" cy="743207"/>
          </a:xfrm>
          <a:custGeom>
            <a:avLst/>
            <a:gdLst/>
            <a:ahLst/>
            <a:cxnLst/>
            <a:rect l="l" t="t" r="r" b="b"/>
            <a:pathLst>
              <a:path w="1641622" h="743207">
                <a:moveTo>
                  <a:pt x="0" y="743207"/>
                </a:moveTo>
                <a:lnTo>
                  <a:pt x="1641623" y="743207"/>
                </a:lnTo>
                <a:lnTo>
                  <a:pt x="1641623" y="0"/>
                </a:lnTo>
                <a:lnTo>
                  <a:pt x="0" y="0"/>
                </a:lnTo>
                <a:lnTo>
                  <a:pt x="0" y="743207"/>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3" name="Freeform 13"/>
          <p:cNvSpPr/>
          <p:nvPr/>
        </p:nvSpPr>
        <p:spPr>
          <a:xfrm rot="10285099" flipV="1">
            <a:off x="11838150" y="6343939"/>
            <a:ext cx="1641622" cy="743207"/>
          </a:xfrm>
          <a:custGeom>
            <a:avLst/>
            <a:gdLst/>
            <a:ahLst/>
            <a:cxnLst/>
            <a:rect l="l" t="t" r="r" b="b"/>
            <a:pathLst>
              <a:path w="1641622" h="743207">
                <a:moveTo>
                  <a:pt x="0" y="743207"/>
                </a:moveTo>
                <a:lnTo>
                  <a:pt x="1641622" y="743207"/>
                </a:lnTo>
                <a:lnTo>
                  <a:pt x="1641622" y="0"/>
                </a:lnTo>
                <a:lnTo>
                  <a:pt x="0" y="0"/>
                </a:lnTo>
                <a:lnTo>
                  <a:pt x="0" y="743207"/>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4" name="Freeform 14"/>
          <p:cNvSpPr/>
          <p:nvPr/>
        </p:nvSpPr>
        <p:spPr>
          <a:xfrm>
            <a:off x="8913345" y="5569929"/>
            <a:ext cx="2794870" cy="2291226"/>
          </a:xfrm>
          <a:custGeom>
            <a:avLst/>
            <a:gdLst/>
            <a:ahLst/>
            <a:cxnLst/>
            <a:rect l="l" t="t" r="r" b="b"/>
            <a:pathLst>
              <a:path w="2794870" h="2291226">
                <a:moveTo>
                  <a:pt x="0" y="0"/>
                </a:moveTo>
                <a:lnTo>
                  <a:pt x="2794869" y="0"/>
                </a:lnTo>
                <a:lnTo>
                  <a:pt x="2794869" y="2291226"/>
                </a:lnTo>
                <a:lnTo>
                  <a:pt x="0" y="2291226"/>
                </a:lnTo>
                <a:lnTo>
                  <a:pt x="0" y="0"/>
                </a:lnTo>
                <a:close/>
              </a:path>
            </a:pathLst>
          </a:custGeom>
          <a:blipFill>
            <a:blip r:embed="rId11"/>
            <a:stretch>
              <a:fillRect/>
            </a:stretch>
          </a:blipFill>
        </p:spPr>
        <p:txBody>
          <a:bodyPr/>
          <a:lstStyle/>
          <a:p>
            <a:endParaRPr lang="en-US"/>
          </a:p>
        </p:txBody>
      </p:sp>
      <p:sp>
        <p:nvSpPr>
          <p:cNvPr id="15" name="Freeform 15"/>
          <p:cNvSpPr/>
          <p:nvPr/>
        </p:nvSpPr>
        <p:spPr>
          <a:xfrm>
            <a:off x="13879421" y="5003369"/>
            <a:ext cx="4024493" cy="3226912"/>
          </a:xfrm>
          <a:custGeom>
            <a:avLst/>
            <a:gdLst/>
            <a:ahLst/>
            <a:cxnLst/>
            <a:rect l="l" t="t" r="r" b="b"/>
            <a:pathLst>
              <a:path w="4024493" h="3226912">
                <a:moveTo>
                  <a:pt x="0" y="0"/>
                </a:moveTo>
                <a:lnTo>
                  <a:pt x="4024493" y="0"/>
                </a:lnTo>
                <a:lnTo>
                  <a:pt x="4024493" y="3226912"/>
                </a:lnTo>
                <a:lnTo>
                  <a:pt x="0" y="3226912"/>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16" name="TextBox 16"/>
          <p:cNvSpPr txBox="1"/>
          <p:nvPr/>
        </p:nvSpPr>
        <p:spPr>
          <a:xfrm>
            <a:off x="1958860" y="1288286"/>
            <a:ext cx="13407009" cy="1020068"/>
          </a:xfrm>
          <a:prstGeom prst="rect">
            <a:avLst/>
          </a:prstGeom>
        </p:spPr>
        <p:txBody>
          <a:bodyPr lIns="0" tIns="0" rIns="0" bIns="0" rtlCol="0" anchor="t">
            <a:spAutoFit/>
          </a:bodyPr>
          <a:lstStyle/>
          <a:p>
            <a:pPr algn="l">
              <a:lnSpc>
                <a:spcPts val="7812"/>
              </a:lnSpc>
            </a:pPr>
            <a:r>
              <a:rPr lang="en-US" sz="7101">
                <a:solidFill>
                  <a:srgbClr val="000000"/>
                </a:solidFill>
                <a:latin typeface="More Sugar"/>
                <a:ea typeface="More Sugar"/>
                <a:cs typeface="More Sugar"/>
                <a:sym typeface="More Sugar"/>
              </a:rPr>
              <a:t>INTRODUCTION</a:t>
            </a:r>
          </a:p>
        </p:txBody>
      </p:sp>
      <p:sp>
        <p:nvSpPr>
          <p:cNvPr id="17" name="TextBox 17"/>
          <p:cNvSpPr txBox="1"/>
          <p:nvPr/>
        </p:nvSpPr>
        <p:spPr>
          <a:xfrm>
            <a:off x="5255605" y="4056969"/>
            <a:ext cx="7776791" cy="533279"/>
          </a:xfrm>
          <a:prstGeom prst="rect">
            <a:avLst/>
          </a:prstGeom>
        </p:spPr>
        <p:txBody>
          <a:bodyPr lIns="0" tIns="0" rIns="0" bIns="0" rtlCol="0" anchor="t">
            <a:spAutoFit/>
          </a:bodyPr>
          <a:lstStyle/>
          <a:p>
            <a:pPr algn="ctr">
              <a:lnSpc>
                <a:spcPts val="4115"/>
              </a:lnSpc>
            </a:pPr>
            <a:r>
              <a:rPr lang="en-US" sz="3741">
                <a:solidFill>
                  <a:srgbClr val="FFFFFF"/>
                </a:solidFill>
                <a:latin typeface="More Sugar"/>
                <a:ea typeface="More Sugar"/>
                <a:cs typeface="More Sugar"/>
                <a:sym typeface="More Sugar"/>
              </a:rPr>
              <a:t>WHAT IS PROGRAMMING?</a:t>
            </a:r>
          </a:p>
        </p:txBody>
      </p:sp>
      <p:sp>
        <p:nvSpPr>
          <p:cNvPr id="18" name="TextBox 18"/>
          <p:cNvSpPr txBox="1"/>
          <p:nvPr/>
        </p:nvSpPr>
        <p:spPr>
          <a:xfrm>
            <a:off x="894582" y="9469183"/>
            <a:ext cx="3535196" cy="332223"/>
          </a:xfrm>
          <a:prstGeom prst="rect">
            <a:avLst/>
          </a:prstGeom>
        </p:spPr>
        <p:txBody>
          <a:bodyPr lIns="0" tIns="0" rIns="0" bIns="0" rtlCol="0" anchor="t">
            <a:spAutoFit/>
          </a:bodyPr>
          <a:lstStyle/>
          <a:p>
            <a:pPr algn="l">
              <a:lnSpc>
                <a:spcPts val="2505"/>
              </a:lnSpc>
            </a:pPr>
            <a:r>
              <a:rPr lang="en-US" sz="2277">
                <a:solidFill>
                  <a:srgbClr val="000000"/>
                </a:solidFill>
                <a:latin typeface="More Sugar"/>
                <a:ea typeface="More Sugar"/>
                <a:cs typeface="More Sugar"/>
                <a:sym typeface="More Sugar"/>
              </a:rPr>
              <a:t>RP PORNMONGKOLSUK</a:t>
            </a:r>
          </a:p>
        </p:txBody>
      </p:sp>
      <p:sp>
        <p:nvSpPr>
          <p:cNvPr id="19" name="TextBox 19"/>
          <p:cNvSpPr txBox="1"/>
          <p:nvPr/>
        </p:nvSpPr>
        <p:spPr>
          <a:xfrm>
            <a:off x="13116070" y="9469183"/>
            <a:ext cx="4431356" cy="331592"/>
          </a:xfrm>
          <a:prstGeom prst="rect">
            <a:avLst/>
          </a:prstGeom>
        </p:spPr>
        <p:txBody>
          <a:bodyPr lIns="0" tIns="0" rIns="0" bIns="0" rtlCol="0" anchor="t">
            <a:spAutoFit/>
          </a:bodyPr>
          <a:lstStyle/>
          <a:p>
            <a:pPr algn="r">
              <a:lnSpc>
                <a:spcPts val="2500"/>
              </a:lnSpc>
            </a:pPr>
            <a:r>
              <a:rPr lang="en-US" sz="2273">
                <a:solidFill>
                  <a:srgbClr val="000000"/>
                </a:solidFill>
                <a:latin typeface="More Sugar"/>
                <a:ea typeface="More Sugar"/>
                <a:cs typeface="More Sugar"/>
                <a:sym typeface="More Sugar"/>
              </a:rPr>
              <a:t>JANUARY 2025</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US"/>
          </a:p>
        </p:txBody>
      </p:sp>
      <p:sp>
        <p:nvSpPr>
          <p:cNvPr id="3" name="Freeform 3"/>
          <p:cNvSpPr/>
          <p:nvPr/>
        </p:nvSpPr>
        <p:spPr>
          <a:xfrm flipH="1">
            <a:off x="1028700" y="1028700"/>
            <a:ext cx="7315200" cy="1463040"/>
          </a:xfrm>
          <a:custGeom>
            <a:avLst/>
            <a:gdLst/>
            <a:ahLst/>
            <a:cxnLst/>
            <a:rect l="l" t="t" r="r" b="b"/>
            <a:pathLst>
              <a:path w="7315200" h="1463040">
                <a:moveTo>
                  <a:pt x="7315200" y="0"/>
                </a:moveTo>
                <a:lnTo>
                  <a:pt x="0" y="0"/>
                </a:lnTo>
                <a:lnTo>
                  <a:pt x="0" y="1463040"/>
                </a:lnTo>
                <a:lnTo>
                  <a:pt x="7315200" y="1463040"/>
                </a:lnTo>
                <a:lnTo>
                  <a:pt x="731520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flipH="1">
            <a:off x="4215517" y="1028700"/>
            <a:ext cx="7315200" cy="1463040"/>
          </a:xfrm>
          <a:custGeom>
            <a:avLst/>
            <a:gdLst/>
            <a:ahLst/>
            <a:cxnLst/>
            <a:rect l="l" t="t" r="r" b="b"/>
            <a:pathLst>
              <a:path w="7315200" h="1463040">
                <a:moveTo>
                  <a:pt x="7315200" y="0"/>
                </a:moveTo>
                <a:lnTo>
                  <a:pt x="0" y="0"/>
                </a:lnTo>
                <a:lnTo>
                  <a:pt x="0" y="1463040"/>
                </a:lnTo>
                <a:lnTo>
                  <a:pt x="7315200" y="1463040"/>
                </a:lnTo>
                <a:lnTo>
                  <a:pt x="731520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5" name="Freeform 5"/>
          <p:cNvSpPr/>
          <p:nvPr/>
        </p:nvSpPr>
        <p:spPr>
          <a:xfrm rot="10285099" flipV="1">
            <a:off x="2937597" y="6107802"/>
            <a:ext cx="1641622" cy="743207"/>
          </a:xfrm>
          <a:custGeom>
            <a:avLst/>
            <a:gdLst/>
            <a:ahLst/>
            <a:cxnLst/>
            <a:rect l="l" t="t" r="r" b="b"/>
            <a:pathLst>
              <a:path w="1641622" h="743207">
                <a:moveTo>
                  <a:pt x="0" y="743207"/>
                </a:moveTo>
                <a:lnTo>
                  <a:pt x="1641622" y="743207"/>
                </a:lnTo>
                <a:lnTo>
                  <a:pt x="1641622" y="0"/>
                </a:lnTo>
                <a:lnTo>
                  <a:pt x="0" y="0"/>
                </a:lnTo>
                <a:lnTo>
                  <a:pt x="0" y="743207"/>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6" name="Freeform 6"/>
          <p:cNvSpPr/>
          <p:nvPr/>
        </p:nvSpPr>
        <p:spPr>
          <a:xfrm>
            <a:off x="556198" y="9366187"/>
            <a:ext cx="2289328" cy="457866"/>
          </a:xfrm>
          <a:custGeom>
            <a:avLst/>
            <a:gdLst/>
            <a:ahLst/>
            <a:cxnLst/>
            <a:rect l="l" t="t" r="r" b="b"/>
            <a:pathLst>
              <a:path w="2289328" h="457866">
                <a:moveTo>
                  <a:pt x="0" y="0"/>
                </a:moveTo>
                <a:lnTo>
                  <a:pt x="2289328" y="0"/>
                </a:lnTo>
                <a:lnTo>
                  <a:pt x="2289328" y="457865"/>
                </a:lnTo>
                <a:lnTo>
                  <a:pt x="0" y="45786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7" name="Freeform 7"/>
          <p:cNvSpPr/>
          <p:nvPr/>
        </p:nvSpPr>
        <p:spPr>
          <a:xfrm>
            <a:off x="2174146" y="9366187"/>
            <a:ext cx="2289328" cy="457866"/>
          </a:xfrm>
          <a:custGeom>
            <a:avLst/>
            <a:gdLst/>
            <a:ahLst/>
            <a:cxnLst/>
            <a:rect l="l" t="t" r="r" b="b"/>
            <a:pathLst>
              <a:path w="2289328" h="457866">
                <a:moveTo>
                  <a:pt x="0" y="0"/>
                </a:moveTo>
                <a:lnTo>
                  <a:pt x="2289328" y="0"/>
                </a:lnTo>
                <a:lnTo>
                  <a:pt x="2289328" y="457865"/>
                </a:lnTo>
                <a:lnTo>
                  <a:pt x="0" y="45786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8" name="Freeform 8"/>
          <p:cNvSpPr/>
          <p:nvPr/>
        </p:nvSpPr>
        <p:spPr>
          <a:xfrm>
            <a:off x="15824812" y="9401600"/>
            <a:ext cx="1918053" cy="383611"/>
          </a:xfrm>
          <a:custGeom>
            <a:avLst/>
            <a:gdLst/>
            <a:ahLst/>
            <a:cxnLst/>
            <a:rect l="l" t="t" r="r" b="b"/>
            <a:pathLst>
              <a:path w="1918053" h="383611">
                <a:moveTo>
                  <a:pt x="0" y="0"/>
                </a:moveTo>
                <a:lnTo>
                  <a:pt x="1918053" y="0"/>
                </a:lnTo>
                <a:lnTo>
                  <a:pt x="1918053" y="383610"/>
                </a:lnTo>
                <a:lnTo>
                  <a:pt x="0" y="38361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9" name="Freeform 9"/>
          <p:cNvSpPr/>
          <p:nvPr/>
        </p:nvSpPr>
        <p:spPr>
          <a:xfrm>
            <a:off x="15183095" y="9401600"/>
            <a:ext cx="1918053" cy="383611"/>
          </a:xfrm>
          <a:custGeom>
            <a:avLst/>
            <a:gdLst/>
            <a:ahLst/>
            <a:cxnLst/>
            <a:rect l="l" t="t" r="r" b="b"/>
            <a:pathLst>
              <a:path w="1918053" h="383611">
                <a:moveTo>
                  <a:pt x="0" y="0"/>
                </a:moveTo>
                <a:lnTo>
                  <a:pt x="1918054" y="0"/>
                </a:lnTo>
                <a:lnTo>
                  <a:pt x="1918054" y="383610"/>
                </a:lnTo>
                <a:lnTo>
                  <a:pt x="0" y="38361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10" name="Freeform 10"/>
          <p:cNvSpPr/>
          <p:nvPr/>
        </p:nvSpPr>
        <p:spPr>
          <a:xfrm>
            <a:off x="309231" y="5267292"/>
            <a:ext cx="2424228" cy="2424228"/>
          </a:xfrm>
          <a:custGeom>
            <a:avLst/>
            <a:gdLst/>
            <a:ahLst/>
            <a:cxnLst/>
            <a:rect l="l" t="t" r="r" b="b"/>
            <a:pathLst>
              <a:path w="2424228" h="2424228">
                <a:moveTo>
                  <a:pt x="0" y="0"/>
                </a:moveTo>
                <a:lnTo>
                  <a:pt x="2424228" y="0"/>
                </a:lnTo>
                <a:lnTo>
                  <a:pt x="2424228" y="2424228"/>
                </a:lnTo>
                <a:lnTo>
                  <a:pt x="0" y="2424228"/>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11" name="TextBox 11"/>
          <p:cNvSpPr txBox="1"/>
          <p:nvPr/>
        </p:nvSpPr>
        <p:spPr>
          <a:xfrm>
            <a:off x="4307026" y="6364473"/>
            <a:ext cx="2712693" cy="533279"/>
          </a:xfrm>
          <a:prstGeom prst="rect">
            <a:avLst/>
          </a:prstGeom>
        </p:spPr>
        <p:txBody>
          <a:bodyPr lIns="0" tIns="0" rIns="0" bIns="0" rtlCol="0" anchor="t">
            <a:spAutoFit/>
          </a:bodyPr>
          <a:lstStyle/>
          <a:p>
            <a:pPr algn="ctr">
              <a:lnSpc>
                <a:spcPts val="4115"/>
              </a:lnSpc>
            </a:pPr>
            <a:r>
              <a:rPr lang="en-US" sz="3741">
                <a:solidFill>
                  <a:srgbClr val="FFFFFF"/>
                </a:solidFill>
                <a:latin typeface="More Sugar"/>
                <a:ea typeface="More Sugar"/>
                <a:cs typeface="More Sugar"/>
                <a:sym typeface="More Sugar"/>
              </a:rPr>
              <a:t>01101001</a:t>
            </a:r>
          </a:p>
        </p:txBody>
      </p:sp>
      <p:sp>
        <p:nvSpPr>
          <p:cNvPr id="12" name="Freeform 12"/>
          <p:cNvSpPr/>
          <p:nvPr/>
        </p:nvSpPr>
        <p:spPr>
          <a:xfrm rot="10285099" flipV="1">
            <a:off x="6740441" y="6245222"/>
            <a:ext cx="1641622" cy="743207"/>
          </a:xfrm>
          <a:custGeom>
            <a:avLst/>
            <a:gdLst/>
            <a:ahLst/>
            <a:cxnLst/>
            <a:rect l="l" t="t" r="r" b="b"/>
            <a:pathLst>
              <a:path w="1641622" h="743207">
                <a:moveTo>
                  <a:pt x="0" y="743207"/>
                </a:moveTo>
                <a:lnTo>
                  <a:pt x="1641623" y="743207"/>
                </a:lnTo>
                <a:lnTo>
                  <a:pt x="1641623" y="0"/>
                </a:lnTo>
                <a:lnTo>
                  <a:pt x="0" y="0"/>
                </a:lnTo>
                <a:lnTo>
                  <a:pt x="0" y="743207"/>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3" name="Freeform 13"/>
          <p:cNvSpPr/>
          <p:nvPr/>
        </p:nvSpPr>
        <p:spPr>
          <a:xfrm rot="10285099" flipV="1">
            <a:off x="11838150" y="6343939"/>
            <a:ext cx="1641622" cy="743207"/>
          </a:xfrm>
          <a:custGeom>
            <a:avLst/>
            <a:gdLst/>
            <a:ahLst/>
            <a:cxnLst/>
            <a:rect l="l" t="t" r="r" b="b"/>
            <a:pathLst>
              <a:path w="1641622" h="743207">
                <a:moveTo>
                  <a:pt x="0" y="743207"/>
                </a:moveTo>
                <a:lnTo>
                  <a:pt x="1641622" y="743207"/>
                </a:lnTo>
                <a:lnTo>
                  <a:pt x="1641622" y="0"/>
                </a:lnTo>
                <a:lnTo>
                  <a:pt x="0" y="0"/>
                </a:lnTo>
                <a:lnTo>
                  <a:pt x="0" y="743207"/>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4" name="Freeform 14"/>
          <p:cNvSpPr/>
          <p:nvPr/>
        </p:nvSpPr>
        <p:spPr>
          <a:xfrm>
            <a:off x="8913345" y="5569929"/>
            <a:ext cx="2794870" cy="2291226"/>
          </a:xfrm>
          <a:custGeom>
            <a:avLst/>
            <a:gdLst/>
            <a:ahLst/>
            <a:cxnLst/>
            <a:rect l="l" t="t" r="r" b="b"/>
            <a:pathLst>
              <a:path w="2794870" h="2291226">
                <a:moveTo>
                  <a:pt x="0" y="0"/>
                </a:moveTo>
                <a:lnTo>
                  <a:pt x="2794869" y="0"/>
                </a:lnTo>
                <a:lnTo>
                  <a:pt x="2794869" y="2291226"/>
                </a:lnTo>
                <a:lnTo>
                  <a:pt x="0" y="2291226"/>
                </a:lnTo>
                <a:lnTo>
                  <a:pt x="0" y="0"/>
                </a:lnTo>
                <a:close/>
              </a:path>
            </a:pathLst>
          </a:custGeom>
          <a:blipFill>
            <a:blip r:embed="rId11"/>
            <a:stretch>
              <a:fillRect/>
            </a:stretch>
          </a:blipFill>
        </p:spPr>
        <p:txBody>
          <a:bodyPr/>
          <a:lstStyle/>
          <a:p>
            <a:endParaRPr lang="en-US"/>
          </a:p>
        </p:txBody>
      </p:sp>
      <p:sp>
        <p:nvSpPr>
          <p:cNvPr id="15" name="Freeform 15"/>
          <p:cNvSpPr/>
          <p:nvPr/>
        </p:nvSpPr>
        <p:spPr>
          <a:xfrm>
            <a:off x="13879421" y="5003369"/>
            <a:ext cx="4024493" cy="3226912"/>
          </a:xfrm>
          <a:custGeom>
            <a:avLst/>
            <a:gdLst/>
            <a:ahLst/>
            <a:cxnLst/>
            <a:rect l="l" t="t" r="r" b="b"/>
            <a:pathLst>
              <a:path w="4024493" h="3226912">
                <a:moveTo>
                  <a:pt x="0" y="0"/>
                </a:moveTo>
                <a:lnTo>
                  <a:pt x="4024493" y="0"/>
                </a:lnTo>
                <a:lnTo>
                  <a:pt x="4024493" y="3226912"/>
                </a:lnTo>
                <a:lnTo>
                  <a:pt x="0" y="3226912"/>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16" name="Freeform 16"/>
          <p:cNvSpPr/>
          <p:nvPr/>
        </p:nvSpPr>
        <p:spPr>
          <a:xfrm>
            <a:off x="9801249" y="3572328"/>
            <a:ext cx="2787376" cy="2160217"/>
          </a:xfrm>
          <a:custGeom>
            <a:avLst/>
            <a:gdLst/>
            <a:ahLst/>
            <a:cxnLst/>
            <a:rect l="l" t="t" r="r" b="b"/>
            <a:pathLst>
              <a:path w="2787376" h="2160217">
                <a:moveTo>
                  <a:pt x="0" y="0"/>
                </a:moveTo>
                <a:lnTo>
                  <a:pt x="2787376" y="0"/>
                </a:lnTo>
                <a:lnTo>
                  <a:pt x="2787376" y="2160217"/>
                </a:lnTo>
                <a:lnTo>
                  <a:pt x="0" y="2160217"/>
                </a:lnTo>
                <a:lnTo>
                  <a:pt x="0" y="0"/>
                </a:lnTo>
                <a:close/>
              </a:path>
            </a:pathLst>
          </a:custGeom>
          <a:blipFill>
            <a:blip r:embed="rId14"/>
            <a:stretch>
              <a:fillRect/>
            </a:stretch>
          </a:blipFill>
        </p:spPr>
        <p:txBody>
          <a:bodyPr/>
          <a:lstStyle/>
          <a:p>
            <a:endParaRPr lang="en-US"/>
          </a:p>
        </p:txBody>
      </p:sp>
      <p:sp>
        <p:nvSpPr>
          <p:cNvPr id="17" name="TextBox 17"/>
          <p:cNvSpPr txBox="1"/>
          <p:nvPr/>
        </p:nvSpPr>
        <p:spPr>
          <a:xfrm>
            <a:off x="1958860" y="1288286"/>
            <a:ext cx="13407009" cy="1020068"/>
          </a:xfrm>
          <a:prstGeom prst="rect">
            <a:avLst/>
          </a:prstGeom>
        </p:spPr>
        <p:txBody>
          <a:bodyPr lIns="0" tIns="0" rIns="0" bIns="0" rtlCol="0" anchor="t">
            <a:spAutoFit/>
          </a:bodyPr>
          <a:lstStyle/>
          <a:p>
            <a:pPr algn="l">
              <a:lnSpc>
                <a:spcPts val="7812"/>
              </a:lnSpc>
            </a:pPr>
            <a:r>
              <a:rPr lang="en-US" sz="7101">
                <a:solidFill>
                  <a:srgbClr val="000000"/>
                </a:solidFill>
                <a:latin typeface="More Sugar"/>
                <a:ea typeface="More Sugar"/>
                <a:cs typeface="More Sugar"/>
                <a:sym typeface="More Sugar"/>
              </a:rPr>
              <a:t>INTRODUCTION</a:t>
            </a:r>
          </a:p>
        </p:txBody>
      </p:sp>
      <p:sp>
        <p:nvSpPr>
          <p:cNvPr id="18" name="TextBox 18"/>
          <p:cNvSpPr txBox="1"/>
          <p:nvPr/>
        </p:nvSpPr>
        <p:spPr>
          <a:xfrm>
            <a:off x="894582" y="9469183"/>
            <a:ext cx="3535196" cy="332223"/>
          </a:xfrm>
          <a:prstGeom prst="rect">
            <a:avLst/>
          </a:prstGeom>
        </p:spPr>
        <p:txBody>
          <a:bodyPr lIns="0" tIns="0" rIns="0" bIns="0" rtlCol="0" anchor="t">
            <a:spAutoFit/>
          </a:bodyPr>
          <a:lstStyle/>
          <a:p>
            <a:pPr algn="l">
              <a:lnSpc>
                <a:spcPts val="2505"/>
              </a:lnSpc>
            </a:pPr>
            <a:r>
              <a:rPr lang="en-US" sz="2277">
                <a:solidFill>
                  <a:srgbClr val="000000"/>
                </a:solidFill>
                <a:latin typeface="More Sugar"/>
                <a:ea typeface="More Sugar"/>
                <a:cs typeface="More Sugar"/>
                <a:sym typeface="More Sugar"/>
              </a:rPr>
              <a:t>RP PORNMONGKOLSUK</a:t>
            </a:r>
          </a:p>
        </p:txBody>
      </p:sp>
      <p:sp>
        <p:nvSpPr>
          <p:cNvPr id="19" name="TextBox 19"/>
          <p:cNvSpPr txBox="1"/>
          <p:nvPr/>
        </p:nvSpPr>
        <p:spPr>
          <a:xfrm>
            <a:off x="13116070" y="9469183"/>
            <a:ext cx="4431356" cy="331592"/>
          </a:xfrm>
          <a:prstGeom prst="rect">
            <a:avLst/>
          </a:prstGeom>
        </p:spPr>
        <p:txBody>
          <a:bodyPr lIns="0" tIns="0" rIns="0" bIns="0" rtlCol="0" anchor="t">
            <a:spAutoFit/>
          </a:bodyPr>
          <a:lstStyle/>
          <a:p>
            <a:pPr algn="r">
              <a:lnSpc>
                <a:spcPts val="2500"/>
              </a:lnSpc>
            </a:pPr>
            <a:r>
              <a:rPr lang="en-US" sz="2273">
                <a:solidFill>
                  <a:srgbClr val="000000"/>
                </a:solidFill>
                <a:latin typeface="More Sugar"/>
                <a:ea typeface="More Sugar"/>
                <a:cs typeface="More Sugar"/>
                <a:sym typeface="More Sugar"/>
              </a:rPr>
              <a:t>JANUARY 2025</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US"/>
          </a:p>
        </p:txBody>
      </p:sp>
      <p:sp>
        <p:nvSpPr>
          <p:cNvPr id="3" name="Freeform 3"/>
          <p:cNvSpPr/>
          <p:nvPr/>
        </p:nvSpPr>
        <p:spPr>
          <a:xfrm flipH="1">
            <a:off x="722700" y="1220851"/>
            <a:ext cx="5966165" cy="1399337"/>
          </a:xfrm>
          <a:custGeom>
            <a:avLst/>
            <a:gdLst/>
            <a:ahLst/>
            <a:cxnLst/>
            <a:rect l="l" t="t" r="r" b="b"/>
            <a:pathLst>
              <a:path w="5966165" h="1399337">
                <a:moveTo>
                  <a:pt x="5966165" y="0"/>
                </a:moveTo>
                <a:lnTo>
                  <a:pt x="0" y="0"/>
                </a:lnTo>
                <a:lnTo>
                  <a:pt x="0" y="1399337"/>
                </a:lnTo>
                <a:lnTo>
                  <a:pt x="5966165" y="1399337"/>
                </a:lnTo>
                <a:lnTo>
                  <a:pt x="5966165"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flipH="1">
            <a:off x="3446961" y="1220851"/>
            <a:ext cx="5966165" cy="1399337"/>
          </a:xfrm>
          <a:custGeom>
            <a:avLst/>
            <a:gdLst/>
            <a:ahLst/>
            <a:cxnLst/>
            <a:rect l="l" t="t" r="r" b="b"/>
            <a:pathLst>
              <a:path w="5966165" h="1399337">
                <a:moveTo>
                  <a:pt x="5966165" y="0"/>
                </a:moveTo>
                <a:lnTo>
                  <a:pt x="0" y="0"/>
                </a:lnTo>
                <a:lnTo>
                  <a:pt x="0" y="1399337"/>
                </a:lnTo>
                <a:lnTo>
                  <a:pt x="5966165" y="1399337"/>
                </a:lnTo>
                <a:lnTo>
                  <a:pt x="5966165"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5" name="Freeform 5"/>
          <p:cNvSpPr/>
          <p:nvPr/>
        </p:nvSpPr>
        <p:spPr>
          <a:xfrm>
            <a:off x="5285014" y="4937865"/>
            <a:ext cx="715571" cy="3896675"/>
          </a:xfrm>
          <a:custGeom>
            <a:avLst/>
            <a:gdLst/>
            <a:ahLst/>
            <a:cxnLst/>
            <a:rect l="l" t="t" r="r" b="b"/>
            <a:pathLst>
              <a:path w="715571" h="3896675">
                <a:moveTo>
                  <a:pt x="0" y="0"/>
                </a:moveTo>
                <a:lnTo>
                  <a:pt x="715571" y="0"/>
                </a:lnTo>
                <a:lnTo>
                  <a:pt x="715571" y="3896675"/>
                </a:lnTo>
                <a:lnTo>
                  <a:pt x="0" y="389667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6" name="Freeform 6"/>
          <p:cNvSpPr/>
          <p:nvPr/>
        </p:nvSpPr>
        <p:spPr>
          <a:xfrm rot="-5340206" flipH="1">
            <a:off x="9150542" y="1549498"/>
            <a:ext cx="980209" cy="5337771"/>
          </a:xfrm>
          <a:custGeom>
            <a:avLst/>
            <a:gdLst/>
            <a:ahLst/>
            <a:cxnLst/>
            <a:rect l="l" t="t" r="r" b="b"/>
            <a:pathLst>
              <a:path w="980209" h="5337771">
                <a:moveTo>
                  <a:pt x="980209" y="0"/>
                </a:moveTo>
                <a:lnTo>
                  <a:pt x="0" y="0"/>
                </a:lnTo>
                <a:lnTo>
                  <a:pt x="0" y="5337771"/>
                </a:lnTo>
                <a:lnTo>
                  <a:pt x="980209" y="5337771"/>
                </a:lnTo>
                <a:lnTo>
                  <a:pt x="980209"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7" name="Freeform 7"/>
          <p:cNvSpPr/>
          <p:nvPr/>
        </p:nvSpPr>
        <p:spPr>
          <a:xfrm>
            <a:off x="556198" y="9366187"/>
            <a:ext cx="2289328" cy="457866"/>
          </a:xfrm>
          <a:custGeom>
            <a:avLst/>
            <a:gdLst/>
            <a:ahLst/>
            <a:cxnLst/>
            <a:rect l="l" t="t" r="r" b="b"/>
            <a:pathLst>
              <a:path w="2289328" h="457866">
                <a:moveTo>
                  <a:pt x="0" y="0"/>
                </a:moveTo>
                <a:lnTo>
                  <a:pt x="2289328" y="0"/>
                </a:lnTo>
                <a:lnTo>
                  <a:pt x="2289328" y="457865"/>
                </a:lnTo>
                <a:lnTo>
                  <a:pt x="0" y="45786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8" name="Freeform 8"/>
          <p:cNvSpPr/>
          <p:nvPr/>
        </p:nvSpPr>
        <p:spPr>
          <a:xfrm>
            <a:off x="2288567" y="9366187"/>
            <a:ext cx="2289328" cy="457866"/>
          </a:xfrm>
          <a:custGeom>
            <a:avLst/>
            <a:gdLst/>
            <a:ahLst/>
            <a:cxnLst/>
            <a:rect l="l" t="t" r="r" b="b"/>
            <a:pathLst>
              <a:path w="2289328" h="457866">
                <a:moveTo>
                  <a:pt x="0" y="0"/>
                </a:moveTo>
                <a:lnTo>
                  <a:pt x="2289328" y="0"/>
                </a:lnTo>
                <a:lnTo>
                  <a:pt x="2289328" y="457865"/>
                </a:lnTo>
                <a:lnTo>
                  <a:pt x="0" y="45786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9" name="Freeform 9"/>
          <p:cNvSpPr/>
          <p:nvPr/>
        </p:nvSpPr>
        <p:spPr>
          <a:xfrm>
            <a:off x="15824812" y="9401600"/>
            <a:ext cx="1918053" cy="383611"/>
          </a:xfrm>
          <a:custGeom>
            <a:avLst/>
            <a:gdLst/>
            <a:ahLst/>
            <a:cxnLst/>
            <a:rect l="l" t="t" r="r" b="b"/>
            <a:pathLst>
              <a:path w="1918053" h="383611">
                <a:moveTo>
                  <a:pt x="0" y="0"/>
                </a:moveTo>
                <a:lnTo>
                  <a:pt x="1918053" y="0"/>
                </a:lnTo>
                <a:lnTo>
                  <a:pt x="1918053" y="383610"/>
                </a:lnTo>
                <a:lnTo>
                  <a:pt x="0" y="38361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10" name="Freeform 10"/>
          <p:cNvSpPr/>
          <p:nvPr/>
        </p:nvSpPr>
        <p:spPr>
          <a:xfrm>
            <a:off x="15183095" y="9401600"/>
            <a:ext cx="1918053" cy="383611"/>
          </a:xfrm>
          <a:custGeom>
            <a:avLst/>
            <a:gdLst/>
            <a:ahLst/>
            <a:cxnLst/>
            <a:rect l="l" t="t" r="r" b="b"/>
            <a:pathLst>
              <a:path w="1918053" h="383611">
                <a:moveTo>
                  <a:pt x="0" y="0"/>
                </a:moveTo>
                <a:lnTo>
                  <a:pt x="1918054" y="0"/>
                </a:lnTo>
                <a:lnTo>
                  <a:pt x="1918054" y="383610"/>
                </a:lnTo>
                <a:lnTo>
                  <a:pt x="0" y="38361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11" name="Freeform 11"/>
          <p:cNvSpPr/>
          <p:nvPr/>
        </p:nvSpPr>
        <p:spPr>
          <a:xfrm>
            <a:off x="6071237" y="5755620"/>
            <a:ext cx="7468878" cy="366654"/>
          </a:xfrm>
          <a:custGeom>
            <a:avLst/>
            <a:gdLst/>
            <a:ahLst/>
            <a:cxnLst/>
            <a:rect l="l" t="t" r="r" b="b"/>
            <a:pathLst>
              <a:path w="7468878" h="366654">
                <a:moveTo>
                  <a:pt x="0" y="0"/>
                </a:moveTo>
                <a:lnTo>
                  <a:pt x="7468879" y="0"/>
                </a:lnTo>
                <a:lnTo>
                  <a:pt x="7468879" y="366654"/>
                </a:lnTo>
                <a:lnTo>
                  <a:pt x="0" y="366654"/>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12" name="TextBox 12"/>
          <p:cNvSpPr txBox="1"/>
          <p:nvPr/>
        </p:nvSpPr>
        <p:spPr>
          <a:xfrm>
            <a:off x="1859291" y="1648090"/>
            <a:ext cx="8219615" cy="730223"/>
          </a:xfrm>
          <a:prstGeom prst="rect">
            <a:avLst/>
          </a:prstGeom>
        </p:spPr>
        <p:txBody>
          <a:bodyPr lIns="0" tIns="0" rIns="0" bIns="0" rtlCol="0" anchor="t">
            <a:spAutoFit/>
          </a:bodyPr>
          <a:lstStyle/>
          <a:p>
            <a:pPr algn="l">
              <a:lnSpc>
                <a:spcPts val="5500"/>
              </a:lnSpc>
            </a:pPr>
            <a:r>
              <a:rPr lang="en-US" sz="5000">
                <a:solidFill>
                  <a:srgbClr val="000000"/>
                </a:solidFill>
                <a:latin typeface="More Sugar"/>
                <a:ea typeface="More Sugar"/>
                <a:cs typeface="More Sugar"/>
                <a:sym typeface="More Sugar"/>
              </a:rPr>
              <a:t>TABLE/DATAFRAME</a:t>
            </a:r>
          </a:p>
        </p:txBody>
      </p:sp>
      <p:sp>
        <p:nvSpPr>
          <p:cNvPr id="13" name="TextBox 13"/>
          <p:cNvSpPr txBox="1"/>
          <p:nvPr/>
        </p:nvSpPr>
        <p:spPr>
          <a:xfrm>
            <a:off x="5285014" y="5097731"/>
            <a:ext cx="3149908" cy="657889"/>
          </a:xfrm>
          <a:prstGeom prst="rect">
            <a:avLst/>
          </a:prstGeom>
        </p:spPr>
        <p:txBody>
          <a:bodyPr lIns="0" tIns="0" rIns="0" bIns="0" rtlCol="0" anchor="t">
            <a:spAutoFit/>
          </a:bodyPr>
          <a:lstStyle/>
          <a:p>
            <a:pPr algn="ctr">
              <a:lnSpc>
                <a:spcPts val="5006"/>
              </a:lnSpc>
            </a:pPr>
            <a:r>
              <a:rPr lang="en-US" sz="4551">
                <a:solidFill>
                  <a:srgbClr val="FFFFFF"/>
                </a:solidFill>
                <a:latin typeface="More Sugar"/>
                <a:ea typeface="More Sugar"/>
                <a:cs typeface="More Sugar"/>
                <a:sym typeface="More Sugar"/>
              </a:rPr>
              <a:t>TIME</a:t>
            </a:r>
          </a:p>
        </p:txBody>
      </p:sp>
      <p:sp>
        <p:nvSpPr>
          <p:cNvPr id="14" name="TextBox 14"/>
          <p:cNvSpPr txBox="1"/>
          <p:nvPr/>
        </p:nvSpPr>
        <p:spPr>
          <a:xfrm>
            <a:off x="8065693" y="5097731"/>
            <a:ext cx="3149908" cy="657889"/>
          </a:xfrm>
          <a:prstGeom prst="rect">
            <a:avLst/>
          </a:prstGeom>
        </p:spPr>
        <p:txBody>
          <a:bodyPr lIns="0" tIns="0" rIns="0" bIns="0" rtlCol="0" anchor="t">
            <a:spAutoFit/>
          </a:bodyPr>
          <a:lstStyle/>
          <a:p>
            <a:pPr algn="ctr">
              <a:lnSpc>
                <a:spcPts val="5006"/>
              </a:lnSpc>
            </a:pPr>
            <a:r>
              <a:rPr lang="en-US" sz="4551">
                <a:solidFill>
                  <a:srgbClr val="FFFFFF"/>
                </a:solidFill>
                <a:latin typeface="More Sugar"/>
                <a:ea typeface="More Sugar"/>
                <a:cs typeface="More Sugar"/>
                <a:sym typeface="More Sugar"/>
              </a:rPr>
              <a:t>GROUP</a:t>
            </a:r>
          </a:p>
        </p:txBody>
      </p:sp>
      <p:sp>
        <p:nvSpPr>
          <p:cNvPr id="15" name="TextBox 15"/>
          <p:cNvSpPr txBox="1"/>
          <p:nvPr/>
        </p:nvSpPr>
        <p:spPr>
          <a:xfrm>
            <a:off x="10818646" y="5097731"/>
            <a:ext cx="3149908" cy="657889"/>
          </a:xfrm>
          <a:prstGeom prst="rect">
            <a:avLst/>
          </a:prstGeom>
        </p:spPr>
        <p:txBody>
          <a:bodyPr lIns="0" tIns="0" rIns="0" bIns="0" rtlCol="0" anchor="t">
            <a:spAutoFit/>
          </a:bodyPr>
          <a:lstStyle/>
          <a:p>
            <a:pPr algn="ctr">
              <a:lnSpc>
                <a:spcPts val="5006"/>
              </a:lnSpc>
            </a:pPr>
            <a:r>
              <a:rPr lang="en-US" sz="4551">
                <a:solidFill>
                  <a:srgbClr val="FFFFFF"/>
                </a:solidFill>
                <a:latin typeface="More Sugar"/>
                <a:ea typeface="More Sugar"/>
                <a:cs typeface="More Sugar"/>
                <a:sym typeface="More Sugar"/>
              </a:rPr>
              <a:t>VALUE</a:t>
            </a:r>
          </a:p>
        </p:txBody>
      </p:sp>
      <p:sp>
        <p:nvSpPr>
          <p:cNvPr id="16" name="Freeform 16"/>
          <p:cNvSpPr/>
          <p:nvPr/>
        </p:nvSpPr>
        <p:spPr>
          <a:xfrm rot="5531303">
            <a:off x="6039588" y="6929146"/>
            <a:ext cx="3862977" cy="189637"/>
          </a:xfrm>
          <a:custGeom>
            <a:avLst/>
            <a:gdLst/>
            <a:ahLst/>
            <a:cxnLst/>
            <a:rect l="l" t="t" r="r" b="b"/>
            <a:pathLst>
              <a:path w="3862977" h="189637">
                <a:moveTo>
                  <a:pt x="0" y="0"/>
                </a:moveTo>
                <a:lnTo>
                  <a:pt x="3862976" y="0"/>
                </a:lnTo>
                <a:lnTo>
                  <a:pt x="3862976" y="189638"/>
                </a:lnTo>
                <a:lnTo>
                  <a:pt x="0" y="189638"/>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17" name="Freeform 17"/>
          <p:cNvSpPr/>
          <p:nvPr/>
        </p:nvSpPr>
        <p:spPr>
          <a:xfrm rot="5531303">
            <a:off x="9115608" y="6929146"/>
            <a:ext cx="3862977" cy="189637"/>
          </a:xfrm>
          <a:custGeom>
            <a:avLst/>
            <a:gdLst/>
            <a:ahLst/>
            <a:cxnLst/>
            <a:rect l="l" t="t" r="r" b="b"/>
            <a:pathLst>
              <a:path w="3862977" h="189637">
                <a:moveTo>
                  <a:pt x="0" y="0"/>
                </a:moveTo>
                <a:lnTo>
                  <a:pt x="3862977" y="0"/>
                </a:lnTo>
                <a:lnTo>
                  <a:pt x="3862977" y="189638"/>
                </a:lnTo>
                <a:lnTo>
                  <a:pt x="0" y="189638"/>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18" name="TextBox 18"/>
          <p:cNvSpPr txBox="1"/>
          <p:nvPr/>
        </p:nvSpPr>
        <p:spPr>
          <a:xfrm>
            <a:off x="5594182" y="6096438"/>
            <a:ext cx="2208390" cy="680733"/>
          </a:xfrm>
          <a:prstGeom prst="rect">
            <a:avLst/>
          </a:prstGeom>
        </p:spPr>
        <p:txBody>
          <a:bodyPr lIns="0" tIns="0" rIns="0" bIns="0" rtlCol="0" anchor="t">
            <a:spAutoFit/>
          </a:bodyPr>
          <a:lstStyle/>
          <a:p>
            <a:pPr algn="ctr">
              <a:lnSpc>
                <a:spcPts val="5740"/>
              </a:lnSpc>
            </a:pPr>
            <a:r>
              <a:rPr lang="en-US" sz="3500" spc="-105">
                <a:solidFill>
                  <a:srgbClr val="FFFFFF"/>
                </a:solidFill>
                <a:latin typeface="More Sugar Thin"/>
                <a:ea typeface="More Sugar Thin"/>
                <a:cs typeface="More Sugar Thin"/>
                <a:sym typeface="More Sugar Thin"/>
              </a:rPr>
              <a:t>1</a:t>
            </a:r>
          </a:p>
        </p:txBody>
      </p:sp>
      <p:sp>
        <p:nvSpPr>
          <p:cNvPr id="19" name="TextBox 19"/>
          <p:cNvSpPr txBox="1"/>
          <p:nvPr/>
        </p:nvSpPr>
        <p:spPr>
          <a:xfrm>
            <a:off x="5582797" y="7400755"/>
            <a:ext cx="2208390" cy="680733"/>
          </a:xfrm>
          <a:prstGeom prst="rect">
            <a:avLst/>
          </a:prstGeom>
        </p:spPr>
        <p:txBody>
          <a:bodyPr lIns="0" tIns="0" rIns="0" bIns="0" rtlCol="0" anchor="t">
            <a:spAutoFit/>
          </a:bodyPr>
          <a:lstStyle/>
          <a:p>
            <a:pPr algn="ctr">
              <a:lnSpc>
                <a:spcPts val="5740"/>
              </a:lnSpc>
            </a:pPr>
            <a:r>
              <a:rPr lang="en-US" sz="3500" spc="-105">
                <a:solidFill>
                  <a:srgbClr val="FFFFFF"/>
                </a:solidFill>
                <a:latin typeface="More Sugar Thin"/>
                <a:ea typeface="More Sugar Thin"/>
                <a:cs typeface="More Sugar Thin"/>
                <a:sym typeface="More Sugar Thin"/>
              </a:rPr>
              <a:t>1</a:t>
            </a:r>
          </a:p>
        </p:txBody>
      </p:sp>
      <p:sp>
        <p:nvSpPr>
          <p:cNvPr id="20" name="TextBox 20"/>
          <p:cNvSpPr txBox="1"/>
          <p:nvPr/>
        </p:nvSpPr>
        <p:spPr>
          <a:xfrm>
            <a:off x="5594182" y="8115636"/>
            <a:ext cx="2208390" cy="680733"/>
          </a:xfrm>
          <a:prstGeom prst="rect">
            <a:avLst/>
          </a:prstGeom>
        </p:spPr>
        <p:txBody>
          <a:bodyPr lIns="0" tIns="0" rIns="0" bIns="0" rtlCol="0" anchor="t">
            <a:spAutoFit/>
          </a:bodyPr>
          <a:lstStyle/>
          <a:p>
            <a:pPr algn="ctr">
              <a:lnSpc>
                <a:spcPts val="5740"/>
              </a:lnSpc>
            </a:pPr>
            <a:r>
              <a:rPr lang="en-US" sz="3500" spc="-105">
                <a:solidFill>
                  <a:srgbClr val="FFFFFF"/>
                </a:solidFill>
                <a:latin typeface="More Sugar Thin"/>
                <a:ea typeface="More Sugar Thin"/>
                <a:cs typeface="More Sugar Thin"/>
                <a:sym typeface="More Sugar Thin"/>
              </a:rPr>
              <a:t>2</a:t>
            </a:r>
          </a:p>
        </p:txBody>
      </p:sp>
      <p:sp>
        <p:nvSpPr>
          <p:cNvPr id="21" name="TextBox 21"/>
          <p:cNvSpPr txBox="1"/>
          <p:nvPr/>
        </p:nvSpPr>
        <p:spPr>
          <a:xfrm>
            <a:off x="5582797" y="6748597"/>
            <a:ext cx="2208390" cy="680733"/>
          </a:xfrm>
          <a:prstGeom prst="rect">
            <a:avLst/>
          </a:prstGeom>
        </p:spPr>
        <p:txBody>
          <a:bodyPr lIns="0" tIns="0" rIns="0" bIns="0" rtlCol="0" anchor="t">
            <a:spAutoFit/>
          </a:bodyPr>
          <a:lstStyle/>
          <a:p>
            <a:pPr algn="ctr">
              <a:lnSpc>
                <a:spcPts val="5740"/>
              </a:lnSpc>
            </a:pPr>
            <a:r>
              <a:rPr lang="en-US" sz="3500" spc="-105">
                <a:solidFill>
                  <a:srgbClr val="FFFFFF"/>
                </a:solidFill>
                <a:latin typeface="More Sugar Thin"/>
                <a:ea typeface="More Sugar Thin"/>
                <a:cs typeface="More Sugar Thin"/>
                <a:sym typeface="More Sugar Thin"/>
              </a:rPr>
              <a:t>2</a:t>
            </a:r>
          </a:p>
        </p:txBody>
      </p:sp>
      <p:sp>
        <p:nvSpPr>
          <p:cNvPr id="22" name="TextBox 22"/>
          <p:cNvSpPr txBox="1"/>
          <p:nvPr/>
        </p:nvSpPr>
        <p:spPr>
          <a:xfrm>
            <a:off x="8536451" y="6096438"/>
            <a:ext cx="2208390" cy="680733"/>
          </a:xfrm>
          <a:prstGeom prst="rect">
            <a:avLst/>
          </a:prstGeom>
        </p:spPr>
        <p:txBody>
          <a:bodyPr lIns="0" tIns="0" rIns="0" bIns="0" rtlCol="0" anchor="t">
            <a:spAutoFit/>
          </a:bodyPr>
          <a:lstStyle/>
          <a:p>
            <a:pPr algn="ctr">
              <a:lnSpc>
                <a:spcPts val="5740"/>
              </a:lnSpc>
            </a:pPr>
            <a:r>
              <a:rPr lang="en-US" sz="3500" spc="-105">
                <a:solidFill>
                  <a:srgbClr val="FFFFFF"/>
                </a:solidFill>
                <a:latin typeface="More Sugar Thin"/>
                <a:ea typeface="More Sugar Thin"/>
                <a:cs typeface="More Sugar Thin"/>
                <a:sym typeface="More Sugar Thin"/>
              </a:rPr>
              <a:t>A</a:t>
            </a:r>
          </a:p>
        </p:txBody>
      </p:sp>
      <p:sp>
        <p:nvSpPr>
          <p:cNvPr id="23" name="TextBox 23"/>
          <p:cNvSpPr txBox="1"/>
          <p:nvPr/>
        </p:nvSpPr>
        <p:spPr>
          <a:xfrm>
            <a:off x="8536451" y="6748597"/>
            <a:ext cx="2208390" cy="680733"/>
          </a:xfrm>
          <a:prstGeom prst="rect">
            <a:avLst/>
          </a:prstGeom>
        </p:spPr>
        <p:txBody>
          <a:bodyPr lIns="0" tIns="0" rIns="0" bIns="0" rtlCol="0" anchor="t">
            <a:spAutoFit/>
          </a:bodyPr>
          <a:lstStyle/>
          <a:p>
            <a:pPr algn="ctr">
              <a:lnSpc>
                <a:spcPts val="5740"/>
              </a:lnSpc>
            </a:pPr>
            <a:r>
              <a:rPr lang="en-US" sz="3500" spc="-105">
                <a:solidFill>
                  <a:srgbClr val="FFFFFF"/>
                </a:solidFill>
                <a:latin typeface="More Sugar Thin"/>
                <a:ea typeface="More Sugar Thin"/>
                <a:cs typeface="More Sugar Thin"/>
                <a:sym typeface="More Sugar Thin"/>
              </a:rPr>
              <a:t>A</a:t>
            </a:r>
          </a:p>
        </p:txBody>
      </p:sp>
      <p:sp>
        <p:nvSpPr>
          <p:cNvPr id="24" name="TextBox 24"/>
          <p:cNvSpPr txBox="1"/>
          <p:nvPr/>
        </p:nvSpPr>
        <p:spPr>
          <a:xfrm>
            <a:off x="8536451" y="7400755"/>
            <a:ext cx="2208390" cy="680733"/>
          </a:xfrm>
          <a:prstGeom prst="rect">
            <a:avLst/>
          </a:prstGeom>
        </p:spPr>
        <p:txBody>
          <a:bodyPr lIns="0" tIns="0" rIns="0" bIns="0" rtlCol="0" anchor="t">
            <a:spAutoFit/>
          </a:bodyPr>
          <a:lstStyle/>
          <a:p>
            <a:pPr algn="ctr">
              <a:lnSpc>
                <a:spcPts val="5740"/>
              </a:lnSpc>
            </a:pPr>
            <a:r>
              <a:rPr lang="en-US" sz="3500" spc="-105">
                <a:solidFill>
                  <a:srgbClr val="FFFFFF"/>
                </a:solidFill>
                <a:latin typeface="More Sugar Thin"/>
                <a:ea typeface="More Sugar Thin"/>
                <a:cs typeface="More Sugar Thin"/>
                <a:sym typeface="More Sugar Thin"/>
              </a:rPr>
              <a:t>B</a:t>
            </a:r>
          </a:p>
        </p:txBody>
      </p:sp>
      <p:sp>
        <p:nvSpPr>
          <p:cNvPr id="25" name="TextBox 25"/>
          <p:cNvSpPr txBox="1"/>
          <p:nvPr/>
        </p:nvSpPr>
        <p:spPr>
          <a:xfrm>
            <a:off x="8536451" y="8153806"/>
            <a:ext cx="2208390" cy="680733"/>
          </a:xfrm>
          <a:prstGeom prst="rect">
            <a:avLst/>
          </a:prstGeom>
        </p:spPr>
        <p:txBody>
          <a:bodyPr lIns="0" tIns="0" rIns="0" bIns="0" rtlCol="0" anchor="t">
            <a:spAutoFit/>
          </a:bodyPr>
          <a:lstStyle/>
          <a:p>
            <a:pPr algn="ctr">
              <a:lnSpc>
                <a:spcPts val="5740"/>
              </a:lnSpc>
            </a:pPr>
            <a:r>
              <a:rPr lang="en-US" sz="3500" spc="-105">
                <a:solidFill>
                  <a:srgbClr val="FFFFFF"/>
                </a:solidFill>
                <a:latin typeface="More Sugar Thin"/>
                <a:ea typeface="More Sugar Thin"/>
                <a:cs typeface="More Sugar Thin"/>
                <a:sym typeface="More Sugar Thin"/>
              </a:rPr>
              <a:t>B</a:t>
            </a:r>
          </a:p>
        </p:txBody>
      </p:sp>
      <p:sp>
        <p:nvSpPr>
          <p:cNvPr id="26" name="TextBox 26"/>
          <p:cNvSpPr txBox="1"/>
          <p:nvPr/>
        </p:nvSpPr>
        <p:spPr>
          <a:xfrm>
            <a:off x="894582" y="9469183"/>
            <a:ext cx="3535196" cy="332223"/>
          </a:xfrm>
          <a:prstGeom prst="rect">
            <a:avLst/>
          </a:prstGeom>
        </p:spPr>
        <p:txBody>
          <a:bodyPr lIns="0" tIns="0" rIns="0" bIns="0" rtlCol="0" anchor="t">
            <a:spAutoFit/>
          </a:bodyPr>
          <a:lstStyle/>
          <a:p>
            <a:pPr algn="l">
              <a:lnSpc>
                <a:spcPts val="2505"/>
              </a:lnSpc>
            </a:pPr>
            <a:r>
              <a:rPr lang="en-US" sz="2277">
                <a:solidFill>
                  <a:srgbClr val="000000"/>
                </a:solidFill>
                <a:latin typeface="More Sugar"/>
                <a:ea typeface="More Sugar"/>
                <a:cs typeface="More Sugar"/>
                <a:sym typeface="More Sugar"/>
              </a:rPr>
              <a:t>RP PORNMONGKOLSUK</a:t>
            </a:r>
          </a:p>
        </p:txBody>
      </p:sp>
      <p:sp>
        <p:nvSpPr>
          <p:cNvPr id="27" name="TextBox 27"/>
          <p:cNvSpPr txBox="1"/>
          <p:nvPr/>
        </p:nvSpPr>
        <p:spPr>
          <a:xfrm>
            <a:off x="13116070" y="9469183"/>
            <a:ext cx="4431356" cy="331592"/>
          </a:xfrm>
          <a:prstGeom prst="rect">
            <a:avLst/>
          </a:prstGeom>
        </p:spPr>
        <p:txBody>
          <a:bodyPr lIns="0" tIns="0" rIns="0" bIns="0" rtlCol="0" anchor="t">
            <a:spAutoFit/>
          </a:bodyPr>
          <a:lstStyle/>
          <a:p>
            <a:pPr algn="r">
              <a:lnSpc>
                <a:spcPts val="2500"/>
              </a:lnSpc>
            </a:pPr>
            <a:r>
              <a:rPr lang="en-US" sz="2273">
                <a:solidFill>
                  <a:srgbClr val="000000"/>
                </a:solidFill>
                <a:latin typeface="More Sugar"/>
                <a:ea typeface="More Sugar"/>
                <a:cs typeface="More Sugar"/>
                <a:sym typeface="More Sugar"/>
              </a:rPr>
              <a:t>JANUARY 2025</a:t>
            </a:r>
          </a:p>
        </p:txBody>
      </p:sp>
      <p:sp>
        <p:nvSpPr>
          <p:cNvPr id="28" name="TextBox 28"/>
          <p:cNvSpPr txBox="1"/>
          <p:nvPr/>
        </p:nvSpPr>
        <p:spPr>
          <a:xfrm>
            <a:off x="11289405" y="5969874"/>
            <a:ext cx="2208390" cy="680733"/>
          </a:xfrm>
          <a:prstGeom prst="rect">
            <a:avLst/>
          </a:prstGeom>
        </p:spPr>
        <p:txBody>
          <a:bodyPr lIns="0" tIns="0" rIns="0" bIns="0" rtlCol="0" anchor="t">
            <a:spAutoFit/>
          </a:bodyPr>
          <a:lstStyle/>
          <a:p>
            <a:pPr algn="ctr">
              <a:lnSpc>
                <a:spcPts val="5740"/>
              </a:lnSpc>
            </a:pPr>
            <a:r>
              <a:rPr lang="en-US" sz="3500" spc="-105">
                <a:solidFill>
                  <a:srgbClr val="FFFFFF"/>
                </a:solidFill>
                <a:latin typeface="More Sugar Thin"/>
                <a:ea typeface="More Sugar Thin"/>
                <a:cs typeface="More Sugar Thin"/>
                <a:sym typeface="More Sugar Thin"/>
              </a:rPr>
              <a:t>0.33</a:t>
            </a:r>
          </a:p>
        </p:txBody>
      </p:sp>
      <p:sp>
        <p:nvSpPr>
          <p:cNvPr id="29" name="TextBox 29"/>
          <p:cNvSpPr txBox="1"/>
          <p:nvPr/>
        </p:nvSpPr>
        <p:spPr>
          <a:xfrm>
            <a:off x="11289405" y="6622032"/>
            <a:ext cx="2208390" cy="680733"/>
          </a:xfrm>
          <a:prstGeom prst="rect">
            <a:avLst/>
          </a:prstGeom>
        </p:spPr>
        <p:txBody>
          <a:bodyPr lIns="0" tIns="0" rIns="0" bIns="0" rtlCol="0" anchor="t">
            <a:spAutoFit/>
          </a:bodyPr>
          <a:lstStyle/>
          <a:p>
            <a:pPr algn="ctr">
              <a:lnSpc>
                <a:spcPts val="5740"/>
              </a:lnSpc>
            </a:pPr>
            <a:r>
              <a:rPr lang="en-US" sz="3500" spc="-105">
                <a:solidFill>
                  <a:srgbClr val="FFFFFF"/>
                </a:solidFill>
                <a:latin typeface="More Sugar Thin"/>
                <a:ea typeface="More Sugar Thin"/>
                <a:cs typeface="More Sugar Thin"/>
                <a:sym typeface="More Sugar Thin"/>
              </a:rPr>
              <a:t>0.98</a:t>
            </a:r>
          </a:p>
        </p:txBody>
      </p:sp>
      <p:sp>
        <p:nvSpPr>
          <p:cNvPr id="30" name="TextBox 30"/>
          <p:cNvSpPr txBox="1"/>
          <p:nvPr/>
        </p:nvSpPr>
        <p:spPr>
          <a:xfrm>
            <a:off x="11289405" y="7274191"/>
            <a:ext cx="2208390" cy="680733"/>
          </a:xfrm>
          <a:prstGeom prst="rect">
            <a:avLst/>
          </a:prstGeom>
        </p:spPr>
        <p:txBody>
          <a:bodyPr lIns="0" tIns="0" rIns="0" bIns="0" rtlCol="0" anchor="t">
            <a:spAutoFit/>
          </a:bodyPr>
          <a:lstStyle/>
          <a:p>
            <a:pPr algn="ctr">
              <a:lnSpc>
                <a:spcPts val="5740"/>
              </a:lnSpc>
            </a:pPr>
            <a:r>
              <a:rPr lang="en-US" sz="3500" spc="-105">
                <a:solidFill>
                  <a:srgbClr val="FFFFFF"/>
                </a:solidFill>
                <a:latin typeface="More Sugar Thin"/>
                <a:ea typeface="More Sugar Thin"/>
                <a:cs typeface="More Sugar Thin"/>
                <a:sym typeface="More Sugar Thin"/>
              </a:rPr>
              <a:t>0.55</a:t>
            </a:r>
          </a:p>
        </p:txBody>
      </p:sp>
      <p:sp>
        <p:nvSpPr>
          <p:cNvPr id="31" name="TextBox 31"/>
          <p:cNvSpPr txBox="1"/>
          <p:nvPr/>
        </p:nvSpPr>
        <p:spPr>
          <a:xfrm>
            <a:off x="11289405" y="8027242"/>
            <a:ext cx="2208390" cy="680733"/>
          </a:xfrm>
          <a:prstGeom prst="rect">
            <a:avLst/>
          </a:prstGeom>
        </p:spPr>
        <p:txBody>
          <a:bodyPr lIns="0" tIns="0" rIns="0" bIns="0" rtlCol="0" anchor="t">
            <a:spAutoFit/>
          </a:bodyPr>
          <a:lstStyle/>
          <a:p>
            <a:pPr algn="ctr">
              <a:lnSpc>
                <a:spcPts val="5740"/>
              </a:lnSpc>
            </a:pPr>
            <a:r>
              <a:rPr lang="en-US" sz="3500" spc="-105">
                <a:solidFill>
                  <a:srgbClr val="FFFFFF"/>
                </a:solidFill>
                <a:latin typeface="More Sugar Thin"/>
                <a:ea typeface="More Sugar Thin"/>
                <a:cs typeface="More Sugar Thin"/>
                <a:sym typeface="More Sugar Thin"/>
              </a:rPr>
              <a:t>0.12</a:t>
            </a:r>
          </a:p>
        </p:txBody>
      </p:sp>
      <p:sp>
        <p:nvSpPr>
          <p:cNvPr id="32" name="TextBox 32"/>
          <p:cNvSpPr txBox="1"/>
          <p:nvPr/>
        </p:nvSpPr>
        <p:spPr>
          <a:xfrm>
            <a:off x="7594527" y="2928796"/>
            <a:ext cx="4723125" cy="657889"/>
          </a:xfrm>
          <a:prstGeom prst="rect">
            <a:avLst/>
          </a:prstGeom>
        </p:spPr>
        <p:txBody>
          <a:bodyPr lIns="0" tIns="0" rIns="0" bIns="0" rtlCol="0" anchor="t">
            <a:spAutoFit/>
          </a:bodyPr>
          <a:lstStyle/>
          <a:p>
            <a:pPr algn="ctr">
              <a:lnSpc>
                <a:spcPts val="5006"/>
              </a:lnSpc>
            </a:pPr>
            <a:r>
              <a:rPr lang="en-US" sz="4551">
                <a:solidFill>
                  <a:srgbClr val="B6D993"/>
                </a:solidFill>
                <a:latin typeface="More Sugar"/>
                <a:ea typeface="More Sugar"/>
                <a:cs typeface="More Sugar"/>
                <a:sym typeface="More Sugar"/>
              </a:rPr>
              <a:t>COLUMNS</a:t>
            </a:r>
          </a:p>
        </p:txBody>
      </p:sp>
      <p:sp>
        <p:nvSpPr>
          <p:cNvPr id="33" name="TextBox 33"/>
          <p:cNvSpPr txBox="1"/>
          <p:nvPr/>
        </p:nvSpPr>
        <p:spPr>
          <a:xfrm>
            <a:off x="1725220" y="6805747"/>
            <a:ext cx="4723125" cy="657889"/>
          </a:xfrm>
          <a:prstGeom prst="rect">
            <a:avLst/>
          </a:prstGeom>
        </p:spPr>
        <p:txBody>
          <a:bodyPr lIns="0" tIns="0" rIns="0" bIns="0" rtlCol="0" anchor="t">
            <a:spAutoFit/>
          </a:bodyPr>
          <a:lstStyle/>
          <a:p>
            <a:pPr algn="ctr">
              <a:lnSpc>
                <a:spcPts val="5006"/>
              </a:lnSpc>
            </a:pPr>
            <a:r>
              <a:rPr lang="en-US" sz="4551">
                <a:solidFill>
                  <a:srgbClr val="B6D993"/>
                </a:solidFill>
                <a:latin typeface="More Sugar"/>
                <a:ea typeface="More Sugar"/>
                <a:cs typeface="More Sugar"/>
                <a:sym typeface="More Sugar"/>
              </a:rPr>
              <a:t>ROWS</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US"/>
          </a:p>
        </p:txBody>
      </p:sp>
      <p:sp>
        <p:nvSpPr>
          <p:cNvPr id="3" name="Freeform 3"/>
          <p:cNvSpPr/>
          <p:nvPr/>
        </p:nvSpPr>
        <p:spPr>
          <a:xfrm flipH="1">
            <a:off x="722700" y="1220851"/>
            <a:ext cx="5966165" cy="1399337"/>
          </a:xfrm>
          <a:custGeom>
            <a:avLst/>
            <a:gdLst/>
            <a:ahLst/>
            <a:cxnLst/>
            <a:rect l="l" t="t" r="r" b="b"/>
            <a:pathLst>
              <a:path w="5966165" h="1399337">
                <a:moveTo>
                  <a:pt x="5966165" y="0"/>
                </a:moveTo>
                <a:lnTo>
                  <a:pt x="0" y="0"/>
                </a:lnTo>
                <a:lnTo>
                  <a:pt x="0" y="1399337"/>
                </a:lnTo>
                <a:lnTo>
                  <a:pt x="5966165" y="1399337"/>
                </a:lnTo>
                <a:lnTo>
                  <a:pt x="5966165"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flipH="1">
            <a:off x="3446961" y="1220851"/>
            <a:ext cx="5966165" cy="1399337"/>
          </a:xfrm>
          <a:custGeom>
            <a:avLst/>
            <a:gdLst/>
            <a:ahLst/>
            <a:cxnLst/>
            <a:rect l="l" t="t" r="r" b="b"/>
            <a:pathLst>
              <a:path w="5966165" h="1399337">
                <a:moveTo>
                  <a:pt x="5966165" y="0"/>
                </a:moveTo>
                <a:lnTo>
                  <a:pt x="0" y="0"/>
                </a:lnTo>
                <a:lnTo>
                  <a:pt x="0" y="1399337"/>
                </a:lnTo>
                <a:lnTo>
                  <a:pt x="5966165" y="1399337"/>
                </a:lnTo>
                <a:lnTo>
                  <a:pt x="5966165"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5" name="Freeform 5"/>
          <p:cNvSpPr/>
          <p:nvPr/>
        </p:nvSpPr>
        <p:spPr>
          <a:xfrm>
            <a:off x="556198" y="9366187"/>
            <a:ext cx="2289328" cy="457866"/>
          </a:xfrm>
          <a:custGeom>
            <a:avLst/>
            <a:gdLst/>
            <a:ahLst/>
            <a:cxnLst/>
            <a:rect l="l" t="t" r="r" b="b"/>
            <a:pathLst>
              <a:path w="2289328" h="457866">
                <a:moveTo>
                  <a:pt x="0" y="0"/>
                </a:moveTo>
                <a:lnTo>
                  <a:pt x="2289328" y="0"/>
                </a:lnTo>
                <a:lnTo>
                  <a:pt x="2289328" y="457865"/>
                </a:lnTo>
                <a:lnTo>
                  <a:pt x="0" y="45786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6" name="Freeform 6"/>
          <p:cNvSpPr/>
          <p:nvPr/>
        </p:nvSpPr>
        <p:spPr>
          <a:xfrm>
            <a:off x="2288567" y="9366187"/>
            <a:ext cx="2289328" cy="457866"/>
          </a:xfrm>
          <a:custGeom>
            <a:avLst/>
            <a:gdLst/>
            <a:ahLst/>
            <a:cxnLst/>
            <a:rect l="l" t="t" r="r" b="b"/>
            <a:pathLst>
              <a:path w="2289328" h="457866">
                <a:moveTo>
                  <a:pt x="0" y="0"/>
                </a:moveTo>
                <a:lnTo>
                  <a:pt x="2289328" y="0"/>
                </a:lnTo>
                <a:lnTo>
                  <a:pt x="2289328" y="457865"/>
                </a:lnTo>
                <a:lnTo>
                  <a:pt x="0" y="45786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7" name="Freeform 7"/>
          <p:cNvSpPr/>
          <p:nvPr/>
        </p:nvSpPr>
        <p:spPr>
          <a:xfrm>
            <a:off x="15824812" y="9401600"/>
            <a:ext cx="1918053" cy="383611"/>
          </a:xfrm>
          <a:custGeom>
            <a:avLst/>
            <a:gdLst/>
            <a:ahLst/>
            <a:cxnLst/>
            <a:rect l="l" t="t" r="r" b="b"/>
            <a:pathLst>
              <a:path w="1918053" h="383611">
                <a:moveTo>
                  <a:pt x="0" y="0"/>
                </a:moveTo>
                <a:lnTo>
                  <a:pt x="1918053" y="0"/>
                </a:lnTo>
                <a:lnTo>
                  <a:pt x="1918053" y="383610"/>
                </a:lnTo>
                <a:lnTo>
                  <a:pt x="0" y="38361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8" name="Freeform 8"/>
          <p:cNvSpPr/>
          <p:nvPr/>
        </p:nvSpPr>
        <p:spPr>
          <a:xfrm>
            <a:off x="15183095" y="9401600"/>
            <a:ext cx="1918053" cy="383611"/>
          </a:xfrm>
          <a:custGeom>
            <a:avLst/>
            <a:gdLst/>
            <a:ahLst/>
            <a:cxnLst/>
            <a:rect l="l" t="t" r="r" b="b"/>
            <a:pathLst>
              <a:path w="1918053" h="383611">
                <a:moveTo>
                  <a:pt x="0" y="0"/>
                </a:moveTo>
                <a:lnTo>
                  <a:pt x="1918054" y="0"/>
                </a:lnTo>
                <a:lnTo>
                  <a:pt x="1918054" y="383610"/>
                </a:lnTo>
                <a:lnTo>
                  <a:pt x="0" y="38361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9" name="TextBox 9"/>
          <p:cNvSpPr txBox="1"/>
          <p:nvPr/>
        </p:nvSpPr>
        <p:spPr>
          <a:xfrm>
            <a:off x="1859291" y="1648090"/>
            <a:ext cx="8219615" cy="730223"/>
          </a:xfrm>
          <a:prstGeom prst="rect">
            <a:avLst/>
          </a:prstGeom>
        </p:spPr>
        <p:txBody>
          <a:bodyPr lIns="0" tIns="0" rIns="0" bIns="0" rtlCol="0" anchor="t">
            <a:spAutoFit/>
          </a:bodyPr>
          <a:lstStyle/>
          <a:p>
            <a:pPr algn="l">
              <a:lnSpc>
                <a:spcPts val="5500"/>
              </a:lnSpc>
            </a:pPr>
            <a:r>
              <a:rPr lang="en-US" sz="5000">
                <a:solidFill>
                  <a:srgbClr val="000000"/>
                </a:solidFill>
                <a:latin typeface="More Sugar"/>
                <a:ea typeface="More Sugar"/>
                <a:cs typeface="More Sugar"/>
                <a:sym typeface="More Sugar"/>
              </a:rPr>
              <a:t>TABLE/DATAFRAME</a:t>
            </a:r>
          </a:p>
        </p:txBody>
      </p:sp>
      <p:sp>
        <p:nvSpPr>
          <p:cNvPr id="10" name="TextBox 10"/>
          <p:cNvSpPr txBox="1"/>
          <p:nvPr/>
        </p:nvSpPr>
        <p:spPr>
          <a:xfrm>
            <a:off x="894582" y="9469183"/>
            <a:ext cx="3535196" cy="332223"/>
          </a:xfrm>
          <a:prstGeom prst="rect">
            <a:avLst/>
          </a:prstGeom>
        </p:spPr>
        <p:txBody>
          <a:bodyPr lIns="0" tIns="0" rIns="0" bIns="0" rtlCol="0" anchor="t">
            <a:spAutoFit/>
          </a:bodyPr>
          <a:lstStyle/>
          <a:p>
            <a:pPr algn="l">
              <a:lnSpc>
                <a:spcPts val="2505"/>
              </a:lnSpc>
            </a:pPr>
            <a:r>
              <a:rPr lang="en-US" sz="2277">
                <a:solidFill>
                  <a:srgbClr val="000000"/>
                </a:solidFill>
                <a:latin typeface="More Sugar"/>
                <a:ea typeface="More Sugar"/>
                <a:cs typeface="More Sugar"/>
                <a:sym typeface="More Sugar"/>
              </a:rPr>
              <a:t>RP PORNMONGKOLSUK</a:t>
            </a:r>
          </a:p>
        </p:txBody>
      </p:sp>
      <p:sp>
        <p:nvSpPr>
          <p:cNvPr id="11" name="TextBox 11"/>
          <p:cNvSpPr txBox="1"/>
          <p:nvPr/>
        </p:nvSpPr>
        <p:spPr>
          <a:xfrm>
            <a:off x="13116070" y="9469183"/>
            <a:ext cx="4431356" cy="331592"/>
          </a:xfrm>
          <a:prstGeom prst="rect">
            <a:avLst/>
          </a:prstGeom>
        </p:spPr>
        <p:txBody>
          <a:bodyPr lIns="0" tIns="0" rIns="0" bIns="0" rtlCol="0" anchor="t">
            <a:spAutoFit/>
          </a:bodyPr>
          <a:lstStyle/>
          <a:p>
            <a:pPr algn="r">
              <a:lnSpc>
                <a:spcPts val="2500"/>
              </a:lnSpc>
            </a:pPr>
            <a:r>
              <a:rPr lang="en-US" sz="2273">
                <a:solidFill>
                  <a:srgbClr val="000000"/>
                </a:solidFill>
                <a:latin typeface="More Sugar"/>
                <a:ea typeface="More Sugar"/>
                <a:cs typeface="More Sugar"/>
                <a:sym typeface="More Sugar"/>
              </a:rPr>
              <a:t>JANUARY 2025</a:t>
            </a:r>
          </a:p>
        </p:txBody>
      </p:sp>
      <p:sp>
        <p:nvSpPr>
          <p:cNvPr id="12" name="TextBox 12"/>
          <p:cNvSpPr txBox="1"/>
          <p:nvPr/>
        </p:nvSpPr>
        <p:spPr>
          <a:xfrm>
            <a:off x="12308114" y="7785920"/>
            <a:ext cx="4723125" cy="657889"/>
          </a:xfrm>
          <a:prstGeom prst="rect">
            <a:avLst/>
          </a:prstGeom>
        </p:spPr>
        <p:txBody>
          <a:bodyPr lIns="0" tIns="0" rIns="0" bIns="0" rtlCol="0" anchor="t">
            <a:spAutoFit/>
          </a:bodyPr>
          <a:lstStyle/>
          <a:p>
            <a:pPr algn="ctr">
              <a:lnSpc>
                <a:spcPts val="5006"/>
              </a:lnSpc>
            </a:pPr>
            <a:r>
              <a:rPr lang="en-US" sz="4551">
                <a:solidFill>
                  <a:srgbClr val="B6D993"/>
                </a:solidFill>
                <a:latin typeface="More Sugar"/>
                <a:ea typeface="More Sugar"/>
                <a:cs typeface="More Sugar"/>
                <a:sym typeface="More Sugar"/>
              </a:rPr>
              <a:t>VECTOR</a:t>
            </a:r>
          </a:p>
        </p:txBody>
      </p:sp>
      <p:sp>
        <p:nvSpPr>
          <p:cNvPr id="13" name="Freeform 13"/>
          <p:cNvSpPr/>
          <p:nvPr/>
        </p:nvSpPr>
        <p:spPr>
          <a:xfrm>
            <a:off x="6071237" y="5755620"/>
            <a:ext cx="7468878" cy="366654"/>
          </a:xfrm>
          <a:custGeom>
            <a:avLst/>
            <a:gdLst/>
            <a:ahLst/>
            <a:cxnLst/>
            <a:rect l="l" t="t" r="r" b="b"/>
            <a:pathLst>
              <a:path w="7468878" h="366654">
                <a:moveTo>
                  <a:pt x="0" y="0"/>
                </a:moveTo>
                <a:lnTo>
                  <a:pt x="7468879" y="0"/>
                </a:lnTo>
                <a:lnTo>
                  <a:pt x="7468879" y="366654"/>
                </a:lnTo>
                <a:lnTo>
                  <a:pt x="0" y="36665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14" name="TextBox 14"/>
          <p:cNvSpPr txBox="1"/>
          <p:nvPr/>
        </p:nvSpPr>
        <p:spPr>
          <a:xfrm>
            <a:off x="5285014" y="5097731"/>
            <a:ext cx="3149908" cy="657889"/>
          </a:xfrm>
          <a:prstGeom prst="rect">
            <a:avLst/>
          </a:prstGeom>
        </p:spPr>
        <p:txBody>
          <a:bodyPr lIns="0" tIns="0" rIns="0" bIns="0" rtlCol="0" anchor="t">
            <a:spAutoFit/>
          </a:bodyPr>
          <a:lstStyle/>
          <a:p>
            <a:pPr algn="ctr">
              <a:lnSpc>
                <a:spcPts val="5006"/>
              </a:lnSpc>
            </a:pPr>
            <a:r>
              <a:rPr lang="en-US" sz="4551">
                <a:solidFill>
                  <a:srgbClr val="FFFFFF"/>
                </a:solidFill>
                <a:latin typeface="More Sugar"/>
                <a:ea typeface="More Sugar"/>
                <a:cs typeface="More Sugar"/>
                <a:sym typeface="More Sugar"/>
              </a:rPr>
              <a:t>TIME</a:t>
            </a:r>
          </a:p>
        </p:txBody>
      </p:sp>
      <p:sp>
        <p:nvSpPr>
          <p:cNvPr id="15" name="TextBox 15"/>
          <p:cNvSpPr txBox="1"/>
          <p:nvPr/>
        </p:nvSpPr>
        <p:spPr>
          <a:xfrm>
            <a:off x="8065693" y="5097731"/>
            <a:ext cx="3149908" cy="657889"/>
          </a:xfrm>
          <a:prstGeom prst="rect">
            <a:avLst/>
          </a:prstGeom>
        </p:spPr>
        <p:txBody>
          <a:bodyPr lIns="0" tIns="0" rIns="0" bIns="0" rtlCol="0" anchor="t">
            <a:spAutoFit/>
          </a:bodyPr>
          <a:lstStyle/>
          <a:p>
            <a:pPr algn="ctr">
              <a:lnSpc>
                <a:spcPts val="5006"/>
              </a:lnSpc>
            </a:pPr>
            <a:r>
              <a:rPr lang="en-US" sz="4551">
                <a:solidFill>
                  <a:srgbClr val="FFFFFF"/>
                </a:solidFill>
                <a:latin typeface="More Sugar"/>
                <a:ea typeface="More Sugar"/>
                <a:cs typeface="More Sugar"/>
                <a:sym typeface="More Sugar"/>
              </a:rPr>
              <a:t>GROUP</a:t>
            </a:r>
          </a:p>
        </p:txBody>
      </p:sp>
      <p:sp>
        <p:nvSpPr>
          <p:cNvPr id="16" name="TextBox 16"/>
          <p:cNvSpPr txBox="1"/>
          <p:nvPr/>
        </p:nvSpPr>
        <p:spPr>
          <a:xfrm>
            <a:off x="10818646" y="5097731"/>
            <a:ext cx="3149908" cy="657889"/>
          </a:xfrm>
          <a:prstGeom prst="rect">
            <a:avLst/>
          </a:prstGeom>
        </p:spPr>
        <p:txBody>
          <a:bodyPr lIns="0" tIns="0" rIns="0" bIns="0" rtlCol="0" anchor="t">
            <a:spAutoFit/>
          </a:bodyPr>
          <a:lstStyle/>
          <a:p>
            <a:pPr algn="ctr">
              <a:lnSpc>
                <a:spcPts val="5006"/>
              </a:lnSpc>
            </a:pPr>
            <a:r>
              <a:rPr lang="en-US" sz="4551">
                <a:solidFill>
                  <a:srgbClr val="FFFFFF"/>
                </a:solidFill>
                <a:latin typeface="More Sugar"/>
                <a:ea typeface="More Sugar"/>
                <a:cs typeface="More Sugar"/>
                <a:sym typeface="More Sugar"/>
              </a:rPr>
              <a:t>VALUE</a:t>
            </a:r>
          </a:p>
        </p:txBody>
      </p:sp>
      <p:sp>
        <p:nvSpPr>
          <p:cNvPr id="17" name="Freeform 17"/>
          <p:cNvSpPr/>
          <p:nvPr/>
        </p:nvSpPr>
        <p:spPr>
          <a:xfrm rot="5531303">
            <a:off x="6039588" y="6929146"/>
            <a:ext cx="3862977" cy="189637"/>
          </a:xfrm>
          <a:custGeom>
            <a:avLst/>
            <a:gdLst/>
            <a:ahLst/>
            <a:cxnLst/>
            <a:rect l="l" t="t" r="r" b="b"/>
            <a:pathLst>
              <a:path w="3862977" h="189637">
                <a:moveTo>
                  <a:pt x="0" y="0"/>
                </a:moveTo>
                <a:lnTo>
                  <a:pt x="3862976" y="0"/>
                </a:lnTo>
                <a:lnTo>
                  <a:pt x="3862976" y="189638"/>
                </a:lnTo>
                <a:lnTo>
                  <a:pt x="0" y="18963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18" name="Freeform 18"/>
          <p:cNvSpPr/>
          <p:nvPr/>
        </p:nvSpPr>
        <p:spPr>
          <a:xfrm rot="5531303">
            <a:off x="9115608" y="6929146"/>
            <a:ext cx="3862977" cy="189637"/>
          </a:xfrm>
          <a:custGeom>
            <a:avLst/>
            <a:gdLst/>
            <a:ahLst/>
            <a:cxnLst/>
            <a:rect l="l" t="t" r="r" b="b"/>
            <a:pathLst>
              <a:path w="3862977" h="189637">
                <a:moveTo>
                  <a:pt x="0" y="0"/>
                </a:moveTo>
                <a:lnTo>
                  <a:pt x="3862977" y="0"/>
                </a:lnTo>
                <a:lnTo>
                  <a:pt x="3862977" y="189638"/>
                </a:lnTo>
                <a:lnTo>
                  <a:pt x="0" y="18963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19" name="TextBox 19"/>
          <p:cNvSpPr txBox="1"/>
          <p:nvPr/>
        </p:nvSpPr>
        <p:spPr>
          <a:xfrm>
            <a:off x="5594182" y="6096438"/>
            <a:ext cx="2208390" cy="680733"/>
          </a:xfrm>
          <a:prstGeom prst="rect">
            <a:avLst/>
          </a:prstGeom>
        </p:spPr>
        <p:txBody>
          <a:bodyPr lIns="0" tIns="0" rIns="0" bIns="0" rtlCol="0" anchor="t">
            <a:spAutoFit/>
          </a:bodyPr>
          <a:lstStyle/>
          <a:p>
            <a:pPr algn="ctr">
              <a:lnSpc>
                <a:spcPts val="5740"/>
              </a:lnSpc>
            </a:pPr>
            <a:r>
              <a:rPr lang="en-US" sz="3500" spc="-105">
                <a:solidFill>
                  <a:srgbClr val="FFFFFF"/>
                </a:solidFill>
                <a:latin typeface="More Sugar Thin"/>
                <a:ea typeface="More Sugar Thin"/>
                <a:cs typeface="More Sugar Thin"/>
                <a:sym typeface="More Sugar Thin"/>
              </a:rPr>
              <a:t>1</a:t>
            </a:r>
          </a:p>
        </p:txBody>
      </p:sp>
      <p:sp>
        <p:nvSpPr>
          <p:cNvPr id="20" name="TextBox 20"/>
          <p:cNvSpPr txBox="1"/>
          <p:nvPr/>
        </p:nvSpPr>
        <p:spPr>
          <a:xfrm>
            <a:off x="5582797" y="7400755"/>
            <a:ext cx="2208390" cy="680733"/>
          </a:xfrm>
          <a:prstGeom prst="rect">
            <a:avLst/>
          </a:prstGeom>
        </p:spPr>
        <p:txBody>
          <a:bodyPr lIns="0" tIns="0" rIns="0" bIns="0" rtlCol="0" anchor="t">
            <a:spAutoFit/>
          </a:bodyPr>
          <a:lstStyle/>
          <a:p>
            <a:pPr algn="ctr">
              <a:lnSpc>
                <a:spcPts val="5740"/>
              </a:lnSpc>
            </a:pPr>
            <a:r>
              <a:rPr lang="en-US" sz="3500" spc="-105">
                <a:solidFill>
                  <a:srgbClr val="FFFFFF"/>
                </a:solidFill>
                <a:latin typeface="More Sugar Thin"/>
                <a:ea typeface="More Sugar Thin"/>
                <a:cs typeface="More Sugar Thin"/>
                <a:sym typeface="More Sugar Thin"/>
              </a:rPr>
              <a:t>1</a:t>
            </a:r>
          </a:p>
        </p:txBody>
      </p:sp>
      <p:sp>
        <p:nvSpPr>
          <p:cNvPr id="21" name="TextBox 21"/>
          <p:cNvSpPr txBox="1"/>
          <p:nvPr/>
        </p:nvSpPr>
        <p:spPr>
          <a:xfrm>
            <a:off x="5594182" y="8115636"/>
            <a:ext cx="2208390" cy="680733"/>
          </a:xfrm>
          <a:prstGeom prst="rect">
            <a:avLst/>
          </a:prstGeom>
        </p:spPr>
        <p:txBody>
          <a:bodyPr lIns="0" tIns="0" rIns="0" bIns="0" rtlCol="0" anchor="t">
            <a:spAutoFit/>
          </a:bodyPr>
          <a:lstStyle/>
          <a:p>
            <a:pPr algn="ctr">
              <a:lnSpc>
                <a:spcPts val="5740"/>
              </a:lnSpc>
            </a:pPr>
            <a:r>
              <a:rPr lang="en-US" sz="3500" spc="-105">
                <a:solidFill>
                  <a:srgbClr val="FFFFFF"/>
                </a:solidFill>
                <a:latin typeface="More Sugar Thin"/>
                <a:ea typeface="More Sugar Thin"/>
                <a:cs typeface="More Sugar Thin"/>
                <a:sym typeface="More Sugar Thin"/>
              </a:rPr>
              <a:t>2</a:t>
            </a:r>
          </a:p>
        </p:txBody>
      </p:sp>
      <p:sp>
        <p:nvSpPr>
          <p:cNvPr id="22" name="TextBox 22"/>
          <p:cNvSpPr txBox="1"/>
          <p:nvPr/>
        </p:nvSpPr>
        <p:spPr>
          <a:xfrm>
            <a:off x="5582797" y="6748597"/>
            <a:ext cx="2208390" cy="680733"/>
          </a:xfrm>
          <a:prstGeom prst="rect">
            <a:avLst/>
          </a:prstGeom>
        </p:spPr>
        <p:txBody>
          <a:bodyPr lIns="0" tIns="0" rIns="0" bIns="0" rtlCol="0" anchor="t">
            <a:spAutoFit/>
          </a:bodyPr>
          <a:lstStyle/>
          <a:p>
            <a:pPr algn="ctr">
              <a:lnSpc>
                <a:spcPts val="5740"/>
              </a:lnSpc>
            </a:pPr>
            <a:r>
              <a:rPr lang="en-US" sz="3500" spc="-105">
                <a:solidFill>
                  <a:srgbClr val="FFFFFF"/>
                </a:solidFill>
                <a:latin typeface="More Sugar Thin"/>
                <a:ea typeface="More Sugar Thin"/>
                <a:cs typeface="More Sugar Thin"/>
                <a:sym typeface="More Sugar Thin"/>
              </a:rPr>
              <a:t>2</a:t>
            </a:r>
          </a:p>
        </p:txBody>
      </p:sp>
      <p:sp>
        <p:nvSpPr>
          <p:cNvPr id="23" name="TextBox 23"/>
          <p:cNvSpPr txBox="1"/>
          <p:nvPr/>
        </p:nvSpPr>
        <p:spPr>
          <a:xfrm>
            <a:off x="8536451" y="6096438"/>
            <a:ext cx="2208390" cy="680733"/>
          </a:xfrm>
          <a:prstGeom prst="rect">
            <a:avLst/>
          </a:prstGeom>
        </p:spPr>
        <p:txBody>
          <a:bodyPr lIns="0" tIns="0" rIns="0" bIns="0" rtlCol="0" anchor="t">
            <a:spAutoFit/>
          </a:bodyPr>
          <a:lstStyle/>
          <a:p>
            <a:pPr algn="ctr">
              <a:lnSpc>
                <a:spcPts val="5740"/>
              </a:lnSpc>
            </a:pPr>
            <a:r>
              <a:rPr lang="en-US" sz="3500" spc="-105">
                <a:solidFill>
                  <a:srgbClr val="FFFFFF"/>
                </a:solidFill>
                <a:latin typeface="More Sugar Thin"/>
                <a:ea typeface="More Sugar Thin"/>
                <a:cs typeface="More Sugar Thin"/>
                <a:sym typeface="More Sugar Thin"/>
              </a:rPr>
              <a:t>A</a:t>
            </a:r>
          </a:p>
        </p:txBody>
      </p:sp>
      <p:sp>
        <p:nvSpPr>
          <p:cNvPr id="24" name="TextBox 24"/>
          <p:cNvSpPr txBox="1"/>
          <p:nvPr/>
        </p:nvSpPr>
        <p:spPr>
          <a:xfrm>
            <a:off x="8536451" y="6748597"/>
            <a:ext cx="2208390" cy="680733"/>
          </a:xfrm>
          <a:prstGeom prst="rect">
            <a:avLst/>
          </a:prstGeom>
        </p:spPr>
        <p:txBody>
          <a:bodyPr lIns="0" tIns="0" rIns="0" bIns="0" rtlCol="0" anchor="t">
            <a:spAutoFit/>
          </a:bodyPr>
          <a:lstStyle/>
          <a:p>
            <a:pPr algn="ctr">
              <a:lnSpc>
                <a:spcPts val="5740"/>
              </a:lnSpc>
            </a:pPr>
            <a:r>
              <a:rPr lang="en-US" sz="3500" spc="-105">
                <a:solidFill>
                  <a:srgbClr val="FFFFFF"/>
                </a:solidFill>
                <a:latin typeface="More Sugar Thin"/>
                <a:ea typeface="More Sugar Thin"/>
                <a:cs typeface="More Sugar Thin"/>
                <a:sym typeface="More Sugar Thin"/>
              </a:rPr>
              <a:t>A</a:t>
            </a:r>
          </a:p>
        </p:txBody>
      </p:sp>
      <p:sp>
        <p:nvSpPr>
          <p:cNvPr id="25" name="TextBox 25"/>
          <p:cNvSpPr txBox="1"/>
          <p:nvPr/>
        </p:nvSpPr>
        <p:spPr>
          <a:xfrm>
            <a:off x="8536451" y="7400755"/>
            <a:ext cx="2208390" cy="680733"/>
          </a:xfrm>
          <a:prstGeom prst="rect">
            <a:avLst/>
          </a:prstGeom>
        </p:spPr>
        <p:txBody>
          <a:bodyPr lIns="0" tIns="0" rIns="0" bIns="0" rtlCol="0" anchor="t">
            <a:spAutoFit/>
          </a:bodyPr>
          <a:lstStyle/>
          <a:p>
            <a:pPr algn="ctr">
              <a:lnSpc>
                <a:spcPts val="5740"/>
              </a:lnSpc>
            </a:pPr>
            <a:r>
              <a:rPr lang="en-US" sz="3500" spc="-105">
                <a:solidFill>
                  <a:srgbClr val="FFFFFF"/>
                </a:solidFill>
                <a:latin typeface="More Sugar Thin"/>
                <a:ea typeface="More Sugar Thin"/>
                <a:cs typeface="More Sugar Thin"/>
                <a:sym typeface="More Sugar Thin"/>
              </a:rPr>
              <a:t>B</a:t>
            </a:r>
          </a:p>
        </p:txBody>
      </p:sp>
      <p:sp>
        <p:nvSpPr>
          <p:cNvPr id="26" name="TextBox 26"/>
          <p:cNvSpPr txBox="1"/>
          <p:nvPr/>
        </p:nvSpPr>
        <p:spPr>
          <a:xfrm>
            <a:off x="8536451" y="8153806"/>
            <a:ext cx="2208390" cy="680733"/>
          </a:xfrm>
          <a:prstGeom prst="rect">
            <a:avLst/>
          </a:prstGeom>
        </p:spPr>
        <p:txBody>
          <a:bodyPr lIns="0" tIns="0" rIns="0" bIns="0" rtlCol="0" anchor="t">
            <a:spAutoFit/>
          </a:bodyPr>
          <a:lstStyle/>
          <a:p>
            <a:pPr algn="ctr">
              <a:lnSpc>
                <a:spcPts val="5740"/>
              </a:lnSpc>
            </a:pPr>
            <a:r>
              <a:rPr lang="en-US" sz="3500" spc="-105">
                <a:solidFill>
                  <a:srgbClr val="FFFFFF"/>
                </a:solidFill>
                <a:latin typeface="More Sugar Thin"/>
                <a:ea typeface="More Sugar Thin"/>
                <a:cs typeface="More Sugar Thin"/>
                <a:sym typeface="More Sugar Thin"/>
              </a:rPr>
              <a:t>B</a:t>
            </a:r>
          </a:p>
        </p:txBody>
      </p:sp>
      <p:sp>
        <p:nvSpPr>
          <p:cNvPr id="27" name="TextBox 27"/>
          <p:cNvSpPr txBox="1"/>
          <p:nvPr/>
        </p:nvSpPr>
        <p:spPr>
          <a:xfrm>
            <a:off x="11289405" y="5969874"/>
            <a:ext cx="2208390" cy="680733"/>
          </a:xfrm>
          <a:prstGeom prst="rect">
            <a:avLst/>
          </a:prstGeom>
        </p:spPr>
        <p:txBody>
          <a:bodyPr lIns="0" tIns="0" rIns="0" bIns="0" rtlCol="0" anchor="t">
            <a:spAutoFit/>
          </a:bodyPr>
          <a:lstStyle/>
          <a:p>
            <a:pPr algn="ctr">
              <a:lnSpc>
                <a:spcPts val="5740"/>
              </a:lnSpc>
            </a:pPr>
            <a:r>
              <a:rPr lang="en-US" sz="3500" spc="-105">
                <a:solidFill>
                  <a:srgbClr val="FFFFFF"/>
                </a:solidFill>
                <a:latin typeface="More Sugar Thin"/>
                <a:ea typeface="More Sugar Thin"/>
                <a:cs typeface="More Sugar Thin"/>
                <a:sym typeface="More Sugar Thin"/>
              </a:rPr>
              <a:t>0.33</a:t>
            </a:r>
          </a:p>
        </p:txBody>
      </p:sp>
      <p:sp>
        <p:nvSpPr>
          <p:cNvPr id="28" name="TextBox 28"/>
          <p:cNvSpPr txBox="1"/>
          <p:nvPr/>
        </p:nvSpPr>
        <p:spPr>
          <a:xfrm>
            <a:off x="11289405" y="6622032"/>
            <a:ext cx="2208390" cy="680733"/>
          </a:xfrm>
          <a:prstGeom prst="rect">
            <a:avLst/>
          </a:prstGeom>
        </p:spPr>
        <p:txBody>
          <a:bodyPr lIns="0" tIns="0" rIns="0" bIns="0" rtlCol="0" anchor="t">
            <a:spAutoFit/>
          </a:bodyPr>
          <a:lstStyle/>
          <a:p>
            <a:pPr algn="ctr">
              <a:lnSpc>
                <a:spcPts val="5740"/>
              </a:lnSpc>
            </a:pPr>
            <a:r>
              <a:rPr lang="en-US" sz="3500" spc="-105">
                <a:solidFill>
                  <a:srgbClr val="FFFFFF"/>
                </a:solidFill>
                <a:latin typeface="More Sugar Thin"/>
                <a:ea typeface="More Sugar Thin"/>
                <a:cs typeface="More Sugar Thin"/>
                <a:sym typeface="More Sugar Thin"/>
              </a:rPr>
              <a:t>0.98</a:t>
            </a:r>
          </a:p>
        </p:txBody>
      </p:sp>
      <p:sp>
        <p:nvSpPr>
          <p:cNvPr id="29" name="TextBox 29"/>
          <p:cNvSpPr txBox="1"/>
          <p:nvPr/>
        </p:nvSpPr>
        <p:spPr>
          <a:xfrm>
            <a:off x="11289405" y="7274191"/>
            <a:ext cx="2208390" cy="680733"/>
          </a:xfrm>
          <a:prstGeom prst="rect">
            <a:avLst/>
          </a:prstGeom>
        </p:spPr>
        <p:txBody>
          <a:bodyPr lIns="0" tIns="0" rIns="0" bIns="0" rtlCol="0" anchor="t">
            <a:spAutoFit/>
          </a:bodyPr>
          <a:lstStyle/>
          <a:p>
            <a:pPr algn="ctr">
              <a:lnSpc>
                <a:spcPts val="5740"/>
              </a:lnSpc>
            </a:pPr>
            <a:r>
              <a:rPr lang="en-US" sz="3500" spc="-105">
                <a:solidFill>
                  <a:srgbClr val="FFFFFF"/>
                </a:solidFill>
                <a:latin typeface="More Sugar Thin"/>
                <a:ea typeface="More Sugar Thin"/>
                <a:cs typeface="More Sugar Thin"/>
                <a:sym typeface="More Sugar Thin"/>
              </a:rPr>
              <a:t>0.55</a:t>
            </a:r>
          </a:p>
        </p:txBody>
      </p:sp>
      <p:sp>
        <p:nvSpPr>
          <p:cNvPr id="30" name="TextBox 30"/>
          <p:cNvSpPr txBox="1"/>
          <p:nvPr/>
        </p:nvSpPr>
        <p:spPr>
          <a:xfrm>
            <a:off x="11289405" y="8027242"/>
            <a:ext cx="2208390" cy="680733"/>
          </a:xfrm>
          <a:prstGeom prst="rect">
            <a:avLst/>
          </a:prstGeom>
        </p:spPr>
        <p:txBody>
          <a:bodyPr lIns="0" tIns="0" rIns="0" bIns="0" rtlCol="0" anchor="t">
            <a:spAutoFit/>
          </a:bodyPr>
          <a:lstStyle/>
          <a:p>
            <a:pPr algn="ctr">
              <a:lnSpc>
                <a:spcPts val="5740"/>
              </a:lnSpc>
            </a:pPr>
            <a:r>
              <a:rPr lang="en-US" sz="3500" spc="-105">
                <a:solidFill>
                  <a:srgbClr val="FFFFFF"/>
                </a:solidFill>
                <a:latin typeface="More Sugar Thin"/>
                <a:ea typeface="More Sugar Thin"/>
                <a:cs typeface="More Sugar Thin"/>
                <a:sym typeface="More Sugar Thin"/>
              </a:rPr>
              <a:t>0.12</a:t>
            </a:r>
          </a:p>
        </p:txBody>
      </p:sp>
      <p:sp>
        <p:nvSpPr>
          <p:cNvPr id="31" name="Freeform 31"/>
          <p:cNvSpPr/>
          <p:nvPr/>
        </p:nvSpPr>
        <p:spPr>
          <a:xfrm rot="5400000">
            <a:off x="10982360" y="6575286"/>
            <a:ext cx="3015670" cy="1749088"/>
          </a:xfrm>
          <a:custGeom>
            <a:avLst/>
            <a:gdLst/>
            <a:ahLst/>
            <a:cxnLst/>
            <a:rect l="l" t="t" r="r" b="b"/>
            <a:pathLst>
              <a:path w="3015670" h="1749088">
                <a:moveTo>
                  <a:pt x="0" y="0"/>
                </a:moveTo>
                <a:lnTo>
                  <a:pt x="3015669" y="0"/>
                </a:lnTo>
                <a:lnTo>
                  <a:pt x="3015669" y="1749089"/>
                </a:lnTo>
                <a:lnTo>
                  <a:pt x="0" y="1749089"/>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US"/>
          </a:p>
        </p:txBody>
      </p:sp>
      <p:sp>
        <p:nvSpPr>
          <p:cNvPr id="3" name="Freeform 3"/>
          <p:cNvSpPr/>
          <p:nvPr/>
        </p:nvSpPr>
        <p:spPr>
          <a:xfrm flipH="1">
            <a:off x="952500" y="1028700"/>
            <a:ext cx="5966165" cy="1399337"/>
          </a:xfrm>
          <a:custGeom>
            <a:avLst/>
            <a:gdLst/>
            <a:ahLst/>
            <a:cxnLst/>
            <a:rect l="l" t="t" r="r" b="b"/>
            <a:pathLst>
              <a:path w="5966165" h="1399337">
                <a:moveTo>
                  <a:pt x="5966165" y="0"/>
                </a:moveTo>
                <a:lnTo>
                  <a:pt x="0" y="0"/>
                </a:lnTo>
                <a:lnTo>
                  <a:pt x="0" y="1399337"/>
                </a:lnTo>
                <a:lnTo>
                  <a:pt x="5966165" y="1399337"/>
                </a:lnTo>
                <a:lnTo>
                  <a:pt x="5966165"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556198" y="9366187"/>
            <a:ext cx="2289328" cy="457866"/>
          </a:xfrm>
          <a:custGeom>
            <a:avLst/>
            <a:gdLst/>
            <a:ahLst/>
            <a:cxnLst/>
            <a:rect l="l" t="t" r="r" b="b"/>
            <a:pathLst>
              <a:path w="2289328" h="457866">
                <a:moveTo>
                  <a:pt x="0" y="0"/>
                </a:moveTo>
                <a:lnTo>
                  <a:pt x="2289328" y="0"/>
                </a:lnTo>
                <a:lnTo>
                  <a:pt x="2289328" y="457865"/>
                </a:lnTo>
                <a:lnTo>
                  <a:pt x="0" y="45786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Freeform 5"/>
          <p:cNvSpPr/>
          <p:nvPr/>
        </p:nvSpPr>
        <p:spPr>
          <a:xfrm>
            <a:off x="2241787" y="9379627"/>
            <a:ext cx="2289328" cy="457866"/>
          </a:xfrm>
          <a:custGeom>
            <a:avLst/>
            <a:gdLst/>
            <a:ahLst/>
            <a:cxnLst/>
            <a:rect l="l" t="t" r="r" b="b"/>
            <a:pathLst>
              <a:path w="2289328" h="457866">
                <a:moveTo>
                  <a:pt x="0" y="0"/>
                </a:moveTo>
                <a:lnTo>
                  <a:pt x="2289328" y="0"/>
                </a:lnTo>
                <a:lnTo>
                  <a:pt x="2289328" y="457865"/>
                </a:lnTo>
                <a:lnTo>
                  <a:pt x="0" y="45786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6" name="Freeform 6"/>
          <p:cNvSpPr/>
          <p:nvPr/>
        </p:nvSpPr>
        <p:spPr>
          <a:xfrm>
            <a:off x="15824812" y="9401600"/>
            <a:ext cx="1918053" cy="383611"/>
          </a:xfrm>
          <a:custGeom>
            <a:avLst/>
            <a:gdLst/>
            <a:ahLst/>
            <a:cxnLst/>
            <a:rect l="l" t="t" r="r" b="b"/>
            <a:pathLst>
              <a:path w="1918053" h="383611">
                <a:moveTo>
                  <a:pt x="0" y="0"/>
                </a:moveTo>
                <a:lnTo>
                  <a:pt x="1918053" y="0"/>
                </a:lnTo>
                <a:lnTo>
                  <a:pt x="1918053" y="383610"/>
                </a:lnTo>
                <a:lnTo>
                  <a:pt x="0" y="38361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7" name="Freeform 7"/>
          <p:cNvSpPr/>
          <p:nvPr/>
        </p:nvSpPr>
        <p:spPr>
          <a:xfrm>
            <a:off x="15183095" y="9401600"/>
            <a:ext cx="1918053" cy="383611"/>
          </a:xfrm>
          <a:custGeom>
            <a:avLst/>
            <a:gdLst/>
            <a:ahLst/>
            <a:cxnLst/>
            <a:rect l="l" t="t" r="r" b="b"/>
            <a:pathLst>
              <a:path w="1918053" h="383611">
                <a:moveTo>
                  <a:pt x="0" y="0"/>
                </a:moveTo>
                <a:lnTo>
                  <a:pt x="1918054" y="0"/>
                </a:lnTo>
                <a:lnTo>
                  <a:pt x="1918054" y="383610"/>
                </a:lnTo>
                <a:lnTo>
                  <a:pt x="0" y="38361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8" name="TextBox 8"/>
          <p:cNvSpPr txBox="1"/>
          <p:nvPr/>
        </p:nvSpPr>
        <p:spPr>
          <a:xfrm>
            <a:off x="2158718" y="1469565"/>
            <a:ext cx="3553730" cy="752768"/>
          </a:xfrm>
          <a:prstGeom prst="rect">
            <a:avLst/>
          </a:prstGeom>
        </p:spPr>
        <p:txBody>
          <a:bodyPr lIns="0" tIns="0" rIns="0" bIns="0" rtlCol="0" anchor="t">
            <a:spAutoFit/>
          </a:bodyPr>
          <a:lstStyle/>
          <a:p>
            <a:pPr algn="ctr">
              <a:lnSpc>
                <a:spcPts val="5798"/>
              </a:lnSpc>
            </a:pPr>
            <a:r>
              <a:rPr lang="en-US" sz="5270">
                <a:solidFill>
                  <a:srgbClr val="000000"/>
                </a:solidFill>
                <a:latin typeface="More Sugar"/>
                <a:ea typeface="More Sugar"/>
                <a:cs typeface="More Sugar"/>
                <a:sym typeface="More Sugar"/>
              </a:rPr>
              <a:t>RSTUDIO</a:t>
            </a:r>
          </a:p>
        </p:txBody>
      </p:sp>
      <p:sp>
        <p:nvSpPr>
          <p:cNvPr id="9" name="TextBox 9"/>
          <p:cNvSpPr txBox="1"/>
          <p:nvPr/>
        </p:nvSpPr>
        <p:spPr>
          <a:xfrm>
            <a:off x="894582" y="9469183"/>
            <a:ext cx="3535196" cy="332223"/>
          </a:xfrm>
          <a:prstGeom prst="rect">
            <a:avLst/>
          </a:prstGeom>
        </p:spPr>
        <p:txBody>
          <a:bodyPr lIns="0" tIns="0" rIns="0" bIns="0" rtlCol="0" anchor="t">
            <a:spAutoFit/>
          </a:bodyPr>
          <a:lstStyle/>
          <a:p>
            <a:pPr algn="l">
              <a:lnSpc>
                <a:spcPts val="2505"/>
              </a:lnSpc>
            </a:pPr>
            <a:r>
              <a:rPr lang="en-US" sz="2277">
                <a:solidFill>
                  <a:srgbClr val="000000"/>
                </a:solidFill>
                <a:latin typeface="More Sugar"/>
                <a:ea typeface="More Sugar"/>
                <a:cs typeface="More Sugar"/>
                <a:sym typeface="More Sugar"/>
              </a:rPr>
              <a:t>RP PORNMONGKOLSUK</a:t>
            </a:r>
          </a:p>
        </p:txBody>
      </p:sp>
      <p:sp>
        <p:nvSpPr>
          <p:cNvPr id="10" name="TextBox 10"/>
          <p:cNvSpPr txBox="1"/>
          <p:nvPr/>
        </p:nvSpPr>
        <p:spPr>
          <a:xfrm>
            <a:off x="13116070" y="9469183"/>
            <a:ext cx="4431356" cy="331592"/>
          </a:xfrm>
          <a:prstGeom prst="rect">
            <a:avLst/>
          </a:prstGeom>
        </p:spPr>
        <p:txBody>
          <a:bodyPr lIns="0" tIns="0" rIns="0" bIns="0" rtlCol="0" anchor="t">
            <a:spAutoFit/>
          </a:bodyPr>
          <a:lstStyle/>
          <a:p>
            <a:pPr algn="r">
              <a:lnSpc>
                <a:spcPts val="2500"/>
              </a:lnSpc>
            </a:pPr>
            <a:r>
              <a:rPr lang="en-US" sz="2273">
                <a:solidFill>
                  <a:srgbClr val="000000"/>
                </a:solidFill>
                <a:latin typeface="More Sugar"/>
                <a:ea typeface="More Sugar"/>
                <a:cs typeface="More Sugar"/>
                <a:sym typeface="More Sugar"/>
              </a:rPr>
              <a:t>JANUARY 2025</a:t>
            </a:r>
          </a:p>
        </p:txBody>
      </p:sp>
      <p:sp>
        <p:nvSpPr>
          <p:cNvPr id="11" name="Freeform 11"/>
          <p:cNvSpPr/>
          <p:nvPr/>
        </p:nvSpPr>
        <p:spPr>
          <a:xfrm rot="10285099" flipV="1">
            <a:off x="2937597" y="6107802"/>
            <a:ext cx="1641622" cy="743207"/>
          </a:xfrm>
          <a:custGeom>
            <a:avLst/>
            <a:gdLst/>
            <a:ahLst/>
            <a:cxnLst/>
            <a:rect l="l" t="t" r="r" b="b"/>
            <a:pathLst>
              <a:path w="1641622" h="743207">
                <a:moveTo>
                  <a:pt x="0" y="743207"/>
                </a:moveTo>
                <a:lnTo>
                  <a:pt x="1641622" y="743207"/>
                </a:lnTo>
                <a:lnTo>
                  <a:pt x="1641622" y="0"/>
                </a:lnTo>
                <a:lnTo>
                  <a:pt x="0" y="0"/>
                </a:lnTo>
                <a:lnTo>
                  <a:pt x="0" y="743207"/>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12" name="Freeform 12"/>
          <p:cNvSpPr/>
          <p:nvPr/>
        </p:nvSpPr>
        <p:spPr>
          <a:xfrm>
            <a:off x="309231" y="5267292"/>
            <a:ext cx="2424228" cy="2424228"/>
          </a:xfrm>
          <a:custGeom>
            <a:avLst/>
            <a:gdLst/>
            <a:ahLst/>
            <a:cxnLst/>
            <a:rect l="l" t="t" r="r" b="b"/>
            <a:pathLst>
              <a:path w="2424228" h="2424228">
                <a:moveTo>
                  <a:pt x="0" y="0"/>
                </a:moveTo>
                <a:lnTo>
                  <a:pt x="2424228" y="0"/>
                </a:lnTo>
                <a:lnTo>
                  <a:pt x="2424228" y="2424228"/>
                </a:lnTo>
                <a:lnTo>
                  <a:pt x="0" y="2424228"/>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13" name="TextBox 13"/>
          <p:cNvSpPr txBox="1"/>
          <p:nvPr/>
        </p:nvSpPr>
        <p:spPr>
          <a:xfrm>
            <a:off x="4307026" y="6364473"/>
            <a:ext cx="2712693" cy="533279"/>
          </a:xfrm>
          <a:prstGeom prst="rect">
            <a:avLst/>
          </a:prstGeom>
        </p:spPr>
        <p:txBody>
          <a:bodyPr lIns="0" tIns="0" rIns="0" bIns="0" rtlCol="0" anchor="t">
            <a:spAutoFit/>
          </a:bodyPr>
          <a:lstStyle/>
          <a:p>
            <a:pPr algn="ctr">
              <a:lnSpc>
                <a:spcPts val="4115"/>
              </a:lnSpc>
            </a:pPr>
            <a:r>
              <a:rPr lang="en-US" sz="3741">
                <a:solidFill>
                  <a:srgbClr val="FFFFFF"/>
                </a:solidFill>
                <a:latin typeface="More Sugar"/>
                <a:ea typeface="More Sugar"/>
                <a:cs typeface="More Sugar"/>
                <a:sym typeface="More Sugar"/>
              </a:rPr>
              <a:t>01101001</a:t>
            </a:r>
          </a:p>
        </p:txBody>
      </p:sp>
      <p:sp>
        <p:nvSpPr>
          <p:cNvPr id="14" name="Freeform 14"/>
          <p:cNvSpPr/>
          <p:nvPr/>
        </p:nvSpPr>
        <p:spPr>
          <a:xfrm rot="10285099" flipV="1">
            <a:off x="6740441" y="6245222"/>
            <a:ext cx="1641622" cy="743207"/>
          </a:xfrm>
          <a:custGeom>
            <a:avLst/>
            <a:gdLst/>
            <a:ahLst/>
            <a:cxnLst/>
            <a:rect l="l" t="t" r="r" b="b"/>
            <a:pathLst>
              <a:path w="1641622" h="743207">
                <a:moveTo>
                  <a:pt x="0" y="743207"/>
                </a:moveTo>
                <a:lnTo>
                  <a:pt x="1641623" y="743207"/>
                </a:lnTo>
                <a:lnTo>
                  <a:pt x="1641623" y="0"/>
                </a:lnTo>
                <a:lnTo>
                  <a:pt x="0" y="0"/>
                </a:lnTo>
                <a:lnTo>
                  <a:pt x="0" y="743207"/>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15" name="Freeform 15"/>
          <p:cNvSpPr/>
          <p:nvPr/>
        </p:nvSpPr>
        <p:spPr>
          <a:xfrm rot="10285099" flipV="1">
            <a:off x="11838150" y="6343939"/>
            <a:ext cx="1641622" cy="743207"/>
          </a:xfrm>
          <a:custGeom>
            <a:avLst/>
            <a:gdLst/>
            <a:ahLst/>
            <a:cxnLst/>
            <a:rect l="l" t="t" r="r" b="b"/>
            <a:pathLst>
              <a:path w="1641622" h="743207">
                <a:moveTo>
                  <a:pt x="0" y="743207"/>
                </a:moveTo>
                <a:lnTo>
                  <a:pt x="1641622" y="743207"/>
                </a:lnTo>
                <a:lnTo>
                  <a:pt x="1641622" y="0"/>
                </a:lnTo>
                <a:lnTo>
                  <a:pt x="0" y="0"/>
                </a:lnTo>
                <a:lnTo>
                  <a:pt x="0" y="743207"/>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16" name="Freeform 16"/>
          <p:cNvSpPr/>
          <p:nvPr/>
        </p:nvSpPr>
        <p:spPr>
          <a:xfrm>
            <a:off x="8913345" y="5569929"/>
            <a:ext cx="2794870" cy="2291226"/>
          </a:xfrm>
          <a:custGeom>
            <a:avLst/>
            <a:gdLst/>
            <a:ahLst/>
            <a:cxnLst/>
            <a:rect l="l" t="t" r="r" b="b"/>
            <a:pathLst>
              <a:path w="2794870" h="2291226">
                <a:moveTo>
                  <a:pt x="0" y="0"/>
                </a:moveTo>
                <a:lnTo>
                  <a:pt x="2794869" y="0"/>
                </a:lnTo>
                <a:lnTo>
                  <a:pt x="2794869" y="2291226"/>
                </a:lnTo>
                <a:lnTo>
                  <a:pt x="0" y="2291226"/>
                </a:lnTo>
                <a:lnTo>
                  <a:pt x="0" y="0"/>
                </a:lnTo>
                <a:close/>
              </a:path>
            </a:pathLst>
          </a:custGeom>
          <a:blipFill>
            <a:blip r:embed="rId11"/>
            <a:stretch>
              <a:fillRect/>
            </a:stretch>
          </a:blipFill>
        </p:spPr>
        <p:txBody>
          <a:bodyPr/>
          <a:lstStyle/>
          <a:p>
            <a:endParaRPr lang="en-US"/>
          </a:p>
        </p:txBody>
      </p:sp>
      <p:sp>
        <p:nvSpPr>
          <p:cNvPr id="17" name="Freeform 17"/>
          <p:cNvSpPr/>
          <p:nvPr/>
        </p:nvSpPr>
        <p:spPr>
          <a:xfrm>
            <a:off x="13879421" y="5003369"/>
            <a:ext cx="4024493" cy="3226912"/>
          </a:xfrm>
          <a:custGeom>
            <a:avLst/>
            <a:gdLst/>
            <a:ahLst/>
            <a:cxnLst/>
            <a:rect l="l" t="t" r="r" b="b"/>
            <a:pathLst>
              <a:path w="4024493" h="3226912">
                <a:moveTo>
                  <a:pt x="0" y="0"/>
                </a:moveTo>
                <a:lnTo>
                  <a:pt x="4024493" y="0"/>
                </a:lnTo>
                <a:lnTo>
                  <a:pt x="4024493" y="3226912"/>
                </a:lnTo>
                <a:lnTo>
                  <a:pt x="0" y="3226912"/>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18" name="Freeform 18"/>
          <p:cNvSpPr/>
          <p:nvPr/>
        </p:nvSpPr>
        <p:spPr>
          <a:xfrm>
            <a:off x="9801249" y="3572328"/>
            <a:ext cx="2787376" cy="2160217"/>
          </a:xfrm>
          <a:custGeom>
            <a:avLst/>
            <a:gdLst/>
            <a:ahLst/>
            <a:cxnLst/>
            <a:rect l="l" t="t" r="r" b="b"/>
            <a:pathLst>
              <a:path w="2787376" h="2160217">
                <a:moveTo>
                  <a:pt x="0" y="0"/>
                </a:moveTo>
                <a:lnTo>
                  <a:pt x="2787376" y="0"/>
                </a:lnTo>
                <a:lnTo>
                  <a:pt x="2787376" y="2160217"/>
                </a:lnTo>
                <a:lnTo>
                  <a:pt x="0" y="2160217"/>
                </a:lnTo>
                <a:lnTo>
                  <a:pt x="0" y="0"/>
                </a:lnTo>
                <a:close/>
              </a:path>
            </a:pathLst>
          </a:custGeom>
          <a:blipFill>
            <a:blip r:embed="rId14"/>
            <a:stretch>
              <a:fillRect/>
            </a:stretch>
          </a:blipFill>
        </p:spPr>
        <p:txBody>
          <a:bodyPr/>
          <a:lstStyle/>
          <a:p>
            <a:endParaRPr 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US"/>
          </a:p>
        </p:txBody>
      </p:sp>
      <p:sp>
        <p:nvSpPr>
          <p:cNvPr id="3" name="Freeform 3"/>
          <p:cNvSpPr/>
          <p:nvPr/>
        </p:nvSpPr>
        <p:spPr>
          <a:xfrm flipH="1">
            <a:off x="952500" y="1028700"/>
            <a:ext cx="5966165" cy="1399337"/>
          </a:xfrm>
          <a:custGeom>
            <a:avLst/>
            <a:gdLst/>
            <a:ahLst/>
            <a:cxnLst/>
            <a:rect l="l" t="t" r="r" b="b"/>
            <a:pathLst>
              <a:path w="5966165" h="1399337">
                <a:moveTo>
                  <a:pt x="5966165" y="0"/>
                </a:moveTo>
                <a:lnTo>
                  <a:pt x="0" y="0"/>
                </a:lnTo>
                <a:lnTo>
                  <a:pt x="0" y="1399337"/>
                </a:lnTo>
                <a:lnTo>
                  <a:pt x="5966165" y="1399337"/>
                </a:lnTo>
                <a:lnTo>
                  <a:pt x="5966165"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556198" y="9366187"/>
            <a:ext cx="2289328" cy="457866"/>
          </a:xfrm>
          <a:custGeom>
            <a:avLst/>
            <a:gdLst/>
            <a:ahLst/>
            <a:cxnLst/>
            <a:rect l="l" t="t" r="r" b="b"/>
            <a:pathLst>
              <a:path w="2289328" h="457866">
                <a:moveTo>
                  <a:pt x="0" y="0"/>
                </a:moveTo>
                <a:lnTo>
                  <a:pt x="2289328" y="0"/>
                </a:lnTo>
                <a:lnTo>
                  <a:pt x="2289328" y="457865"/>
                </a:lnTo>
                <a:lnTo>
                  <a:pt x="0" y="45786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Freeform 5"/>
          <p:cNvSpPr/>
          <p:nvPr/>
        </p:nvSpPr>
        <p:spPr>
          <a:xfrm>
            <a:off x="2241787" y="9379627"/>
            <a:ext cx="2289328" cy="457866"/>
          </a:xfrm>
          <a:custGeom>
            <a:avLst/>
            <a:gdLst/>
            <a:ahLst/>
            <a:cxnLst/>
            <a:rect l="l" t="t" r="r" b="b"/>
            <a:pathLst>
              <a:path w="2289328" h="457866">
                <a:moveTo>
                  <a:pt x="0" y="0"/>
                </a:moveTo>
                <a:lnTo>
                  <a:pt x="2289328" y="0"/>
                </a:lnTo>
                <a:lnTo>
                  <a:pt x="2289328" y="457865"/>
                </a:lnTo>
                <a:lnTo>
                  <a:pt x="0" y="45786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6" name="Freeform 6"/>
          <p:cNvSpPr/>
          <p:nvPr/>
        </p:nvSpPr>
        <p:spPr>
          <a:xfrm>
            <a:off x="15824812" y="9401600"/>
            <a:ext cx="1918053" cy="383611"/>
          </a:xfrm>
          <a:custGeom>
            <a:avLst/>
            <a:gdLst/>
            <a:ahLst/>
            <a:cxnLst/>
            <a:rect l="l" t="t" r="r" b="b"/>
            <a:pathLst>
              <a:path w="1918053" h="383611">
                <a:moveTo>
                  <a:pt x="0" y="0"/>
                </a:moveTo>
                <a:lnTo>
                  <a:pt x="1918053" y="0"/>
                </a:lnTo>
                <a:lnTo>
                  <a:pt x="1918053" y="383610"/>
                </a:lnTo>
                <a:lnTo>
                  <a:pt x="0" y="38361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7" name="Freeform 7"/>
          <p:cNvSpPr/>
          <p:nvPr/>
        </p:nvSpPr>
        <p:spPr>
          <a:xfrm>
            <a:off x="15183095" y="9401600"/>
            <a:ext cx="1918053" cy="383611"/>
          </a:xfrm>
          <a:custGeom>
            <a:avLst/>
            <a:gdLst/>
            <a:ahLst/>
            <a:cxnLst/>
            <a:rect l="l" t="t" r="r" b="b"/>
            <a:pathLst>
              <a:path w="1918053" h="383611">
                <a:moveTo>
                  <a:pt x="0" y="0"/>
                </a:moveTo>
                <a:lnTo>
                  <a:pt x="1918054" y="0"/>
                </a:lnTo>
                <a:lnTo>
                  <a:pt x="1918054" y="383610"/>
                </a:lnTo>
                <a:lnTo>
                  <a:pt x="0" y="38361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8" name="TextBox 8"/>
          <p:cNvSpPr txBox="1"/>
          <p:nvPr/>
        </p:nvSpPr>
        <p:spPr>
          <a:xfrm>
            <a:off x="2158718" y="1469565"/>
            <a:ext cx="3553730" cy="752768"/>
          </a:xfrm>
          <a:prstGeom prst="rect">
            <a:avLst/>
          </a:prstGeom>
        </p:spPr>
        <p:txBody>
          <a:bodyPr lIns="0" tIns="0" rIns="0" bIns="0" rtlCol="0" anchor="t">
            <a:spAutoFit/>
          </a:bodyPr>
          <a:lstStyle/>
          <a:p>
            <a:pPr algn="ctr">
              <a:lnSpc>
                <a:spcPts val="5798"/>
              </a:lnSpc>
            </a:pPr>
            <a:r>
              <a:rPr lang="en-US" sz="5270">
                <a:solidFill>
                  <a:srgbClr val="000000"/>
                </a:solidFill>
                <a:latin typeface="More Sugar"/>
                <a:ea typeface="More Sugar"/>
                <a:cs typeface="More Sugar"/>
                <a:sym typeface="More Sugar"/>
              </a:rPr>
              <a:t>RSTUDIO</a:t>
            </a:r>
          </a:p>
        </p:txBody>
      </p:sp>
      <p:sp>
        <p:nvSpPr>
          <p:cNvPr id="9" name="TextBox 9"/>
          <p:cNvSpPr txBox="1"/>
          <p:nvPr/>
        </p:nvSpPr>
        <p:spPr>
          <a:xfrm>
            <a:off x="894582" y="9469183"/>
            <a:ext cx="3535196" cy="332223"/>
          </a:xfrm>
          <a:prstGeom prst="rect">
            <a:avLst/>
          </a:prstGeom>
        </p:spPr>
        <p:txBody>
          <a:bodyPr lIns="0" tIns="0" rIns="0" bIns="0" rtlCol="0" anchor="t">
            <a:spAutoFit/>
          </a:bodyPr>
          <a:lstStyle/>
          <a:p>
            <a:pPr algn="l">
              <a:lnSpc>
                <a:spcPts val="2505"/>
              </a:lnSpc>
            </a:pPr>
            <a:r>
              <a:rPr lang="en-US" sz="2277">
                <a:solidFill>
                  <a:srgbClr val="000000"/>
                </a:solidFill>
                <a:latin typeface="More Sugar"/>
                <a:ea typeface="More Sugar"/>
                <a:cs typeface="More Sugar"/>
                <a:sym typeface="More Sugar"/>
              </a:rPr>
              <a:t>RP PORNMONGKOLSUK</a:t>
            </a:r>
          </a:p>
        </p:txBody>
      </p:sp>
      <p:sp>
        <p:nvSpPr>
          <p:cNvPr id="10" name="TextBox 10"/>
          <p:cNvSpPr txBox="1"/>
          <p:nvPr/>
        </p:nvSpPr>
        <p:spPr>
          <a:xfrm>
            <a:off x="13116070" y="9469183"/>
            <a:ext cx="4431356" cy="331592"/>
          </a:xfrm>
          <a:prstGeom prst="rect">
            <a:avLst/>
          </a:prstGeom>
        </p:spPr>
        <p:txBody>
          <a:bodyPr lIns="0" tIns="0" rIns="0" bIns="0" rtlCol="0" anchor="t">
            <a:spAutoFit/>
          </a:bodyPr>
          <a:lstStyle/>
          <a:p>
            <a:pPr algn="r">
              <a:lnSpc>
                <a:spcPts val="2500"/>
              </a:lnSpc>
            </a:pPr>
            <a:r>
              <a:rPr lang="en-US" sz="2273">
                <a:solidFill>
                  <a:srgbClr val="000000"/>
                </a:solidFill>
                <a:latin typeface="More Sugar"/>
                <a:ea typeface="More Sugar"/>
                <a:cs typeface="More Sugar"/>
                <a:sym typeface="More Sugar"/>
              </a:rPr>
              <a:t>JANUARY 2025</a:t>
            </a:r>
          </a:p>
        </p:txBody>
      </p:sp>
      <p:sp>
        <p:nvSpPr>
          <p:cNvPr id="11" name="Freeform 11"/>
          <p:cNvSpPr/>
          <p:nvPr/>
        </p:nvSpPr>
        <p:spPr>
          <a:xfrm rot="10285099" flipV="1">
            <a:off x="2937597" y="6107802"/>
            <a:ext cx="1641622" cy="743207"/>
          </a:xfrm>
          <a:custGeom>
            <a:avLst/>
            <a:gdLst/>
            <a:ahLst/>
            <a:cxnLst/>
            <a:rect l="l" t="t" r="r" b="b"/>
            <a:pathLst>
              <a:path w="1641622" h="743207">
                <a:moveTo>
                  <a:pt x="0" y="743207"/>
                </a:moveTo>
                <a:lnTo>
                  <a:pt x="1641622" y="743207"/>
                </a:lnTo>
                <a:lnTo>
                  <a:pt x="1641622" y="0"/>
                </a:lnTo>
                <a:lnTo>
                  <a:pt x="0" y="0"/>
                </a:lnTo>
                <a:lnTo>
                  <a:pt x="0" y="743207"/>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12" name="Freeform 12"/>
          <p:cNvSpPr/>
          <p:nvPr/>
        </p:nvSpPr>
        <p:spPr>
          <a:xfrm>
            <a:off x="309231" y="5267292"/>
            <a:ext cx="2424228" cy="2424228"/>
          </a:xfrm>
          <a:custGeom>
            <a:avLst/>
            <a:gdLst/>
            <a:ahLst/>
            <a:cxnLst/>
            <a:rect l="l" t="t" r="r" b="b"/>
            <a:pathLst>
              <a:path w="2424228" h="2424228">
                <a:moveTo>
                  <a:pt x="0" y="0"/>
                </a:moveTo>
                <a:lnTo>
                  <a:pt x="2424228" y="0"/>
                </a:lnTo>
                <a:lnTo>
                  <a:pt x="2424228" y="2424228"/>
                </a:lnTo>
                <a:lnTo>
                  <a:pt x="0" y="2424228"/>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13" name="TextBox 13"/>
          <p:cNvSpPr txBox="1"/>
          <p:nvPr/>
        </p:nvSpPr>
        <p:spPr>
          <a:xfrm>
            <a:off x="4307026" y="6364473"/>
            <a:ext cx="2712693" cy="533279"/>
          </a:xfrm>
          <a:prstGeom prst="rect">
            <a:avLst/>
          </a:prstGeom>
        </p:spPr>
        <p:txBody>
          <a:bodyPr lIns="0" tIns="0" rIns="0" bIns="0" rtlCol="0" anchor="t">
            <a:spAutoFit/>
          </a:bodyPr>
          <a:lstStyle/>
          <a:p>
            <a:pPr algn="ctr">
              <a:lnSpc>
                <a:spcPts val="4115"/>
              </a:lnSpc>
            </a:pPr>
            <a:r>
              <a:rPr lang="en-US" sz="3741">
                <a:solidFill>
                  <a:srgbClr val="FFFFFF"/>
                </a:solidFill>
                <a:latin typeface="More Sugar"/>
                <a:ea typeface="More Sugar"/>
                <a:cs typeface="More Sugar"/>
                <a:sym typeface="More Sugar"/>
              </a:rPr>
              <a:t>01101001</a:t>
            </a:r>
          </a:p>
        </p:txBody>
      </p:sp>
      <p:sp>
        <p:nvSpPr>
          <p:cNvPr id="14" name="Freeform 14"/>
          <p:cNvSpPr/>
          <p:nvPr/>
        </p:nvSpPr>
        <p:spPr>
          <a:xfrm rot="10285099" flipV="1">
            <a:off x="6740441" y="6245222"/>
            <a:ext cx="1641622" cy="743207"/>
          </a:xfrm>
          <a:custGeom>
            <a:avLst/>
            <a:gdLst/>
            <a:ahLst/>
            <a:cxnLst/>
            <a:rect l="l" t="t" r="r" b="b"/>
            <a:pathLst>
              <a:path w="1641622" h="743207">
                <a:moveTo>
                  <a:pt x="0" y="743207"/>
                </a:moveTo>
                <a:lnTo>
                  <a:pt x="1641623" y="743207"/>
                </a:lnTo>
                <a:lnTo>
                  <a:pt x="1641623" y="0"/>
                </a:lnTo>
                <a:lnTo>
                  <a:pt x="0" y="0"/>
                </a:lnTo>
                <a:lnTo>
                  <a:pt x="0" y="743207"/>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15" name="Freeform 15"/>
          <p:cNvSpPr/>
          <p:nvPr/>
        </p:nvSpPr>
        <p:spPr>
          <a:xfrm rot="10285099" flipV="1">
            <a:off x="11838150" y="6343939"/>
            <a:ext cx="1641622" cy="743207"/>
          </a:xfrm>
          <a:custGeom>
            <a:avLst/>
            <a:gdLst/>
            <a:ahLst/>
            <a:cxnLst/>
            <a:rect l="l" t="t" r="r" b="b"/>
            <a:pathLst>
              <a:path w="1641622" h="743207">
                <a:moveTo>
                  <a:pt x="0" y="743207"/>
                </a:moveTo>
                <a:lnTo>
                  <a:pt x="1641622" y="743207"/>
                </a:lnTo>
                <a:lnTo>
                  <a:pt x="1641622" y="0"/>
                </a:lnTo>
                <a:lnTo>
                  <a:pt x="0" y="0"/>
                </a:lnTo>
                <a:lnTo>
                  <a:pt x="0" y="743207"/>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16" name="Freeform 16"/>
          <p:cNvSpPr/>
          <p:nvPr/>
        </p:nvSpPr>
        <p:spPr>
          <a:xfrm>
            <a:off x="8913345" y="5569929"/>
            <a:ext cx="2794870" cy="2291226"/>
          </a:xfrm>
          <a:custGeom>
            <a:avLst/>
            <a:gdLst/>
            <a:ahLst/>
            <a:cxnLst/>
            <a:rect l="l" t="t" r="r" b="b"/>
            <a:pathLst>
              <a:path w="2794870" h="2291226">
                <a:moveTo>
                  <a:pt x="0" y="0"/>
                </a:moveTo>
                <a:lnTo>
                  <a:pt x="2794869" y="0"/>
                </a:lnTo>
                <a:lnTo>
                  <a:pt x="2794869" y="2291226"/>
                </a:lnTo>
                <a:lnTo>
                  <a:pt x="0" y="2291226"/>
                </a:lnTo>
                <a:lnTo>
                  <a:pt x="0" y="0"/>
                </a:lnTo>
                <a:close/>
              </a:path>
            </a:pathLst>
          </a:custGeom>
          <a:blipFill>
            <a:blip r:embed="rId11"/>
            <a:stretch>
              <a:fillRect/>
            </a:stretch>
          </a:blipFill>
        </p:spPr>
        <p:txBody>
          <a:bodyPr/>
          <a:lstStyle/>
          <a:p>
            <a:endParaRPr lang="en-US"/>
          </a:p>
        </p:txBody>
      </p:sp>
      <p:sp>
        <p:nvSpPr>
          <p:cNvPr id="17" name="Freeform 17"/>
          <p:cNvSpPr/>
          <p:nvPr/>
        </p:nvSpPr>
        <p:spPr>
          <a:xfrm>
            <a:off x="13879421" y="5003369"/>
            <a:ext cx="4024493" cy="3226912"/>
          </a:xfrm>
          <a:custGeom>
            <a:avLst/>
            <a:gdLst/>
            <a:ahLst/>
            <a:cxnLst/>
            <a:rect l="l" t="t" r="r" b="b"/>
            <a:pathLst>
              <a:path w="4024493" h="3226912">
                <a:moveTo>
                  <a:pt x="0" y="0"/>
                </a:moveTo>
                <a:lnTo>
                  <a:pt x="4024493" y="0"/>
                </a:lnTo>
                <a:lnTo>
                  <a:pt x="4024493" y="3226912"/>
                </a:lnTo>
                <a:lnTo>
                  <a:pt x="0" y="3226912"/>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18" name="Freeform 18"/>
          <p:cNvSpPr/>
          <p:nvPr/>
        </p:nvSpPr>
        <p:spPr>
          <a:xfrm>
            <a:off x="9801249" y="3572328"/>
            <a:ext cx="2787376" cy="2160217"/>
          </a:xfrm>
          <a:custGeom>
            <a:avLst/>
            <a:gdLst/>
            <a:ahLst/>
            <a:cxnLst/>
            <a:rect l="l" t="t" r="r" b="b"/>
            <a:pathLst>
              <a:path w="2787376" h="2160217">
                <a:moveTo>
                  <a:pt x="0" y="0"/>
                </a:moveTo>
                <a:lnTo>
                  <a:pt x="2787376" y="0"/>
                </a:lnTo>
                <a:lnTo>
                  <a:pt x="2787376" y="2160217"/>
                </a:lnTo>
                <a:lnTo>
                  <a:pt x="0" y="2160217"/>
                </a:lnTo>
                <a:lnTo>
                  <a:pt x="0" y="0"/>
                </a:lnTo>
                <a:close/>
              </a:path>
            </a:pathLst>
          </a:custGeom>
          <a:blipFill>
            <a:blip r:embed="rId14"/>
            <a:stretch>
              <a:fillRect/>
            </a:stretch>
          </a:blipFill>
        </p:spPr>
        <p:txBody>
          <a:bodyPr/>
          <a:lstStyle/>
          <a:p>
            <a:endParaRPr lang="en-US"/>
          </a:p>
        </p:txBody>
      </p:sp>
      <p:sp>
        <p:nvSpPr>
          <p:cNvPr id="19" name="Freeform 19"/>
          <p:cNvSpPr/>
          <p:nvPr/>
        </p:nvSpPr>
        <p:spPr>
          <a:xfrm rot="589489">
            <a:off x="7857389" y="3189668"/>
            <a:ext cx="10056233" cy="5832615"/>
          </a:xfrm>
          <a:custGeom>
            <a:avLst/>
            <a:gdLst/>
            <a:ahLst/>
            <a:cxnLst/>
            <a:rect l="l" t="t" r="r" b="b"/>
            <a:pathLst>
              <a:path w="10056233" h="5832615">
                <a:moveTo>
                  <a:pt x="0" y="0"/>
                </a:moveTo>
                <a:lnTo>
                  <a:pt x="10056234" y="0"/>
                </a:lnTo>
                <a:lnTo>
                  <a:pt x="10056234" y="5832615"/>
                </a:lnTo>
                <a:lnTo>
                  <a:pt x="0" y="5832615"/>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US"/>
          </a:p>
        </p:txBody>
      </p:sp>
      <p:sp>
        <p:nvSpPr>
          <p:cNvPr id="3" name="Freeform 3"/>
          <p:cNvSpPr/>
          <p:nvPr/>
        </p:nvSpPr>
        <p:spPr>
          <a:xfrm rot="-156245">
            <a:off x="2051436" y="4471188"/>
            <a:ext cx="14185129" cy="3327057"/>
          </a:xfrm>
          <a:custGeom>
            <a:avLst/>
            <a:gdLst/>
            <a:ahLst/>
            <a:cxnLst/>
            <a:rect l="l" t="t" r="r" b="b"/>
            <a:pathLst>
              <a:path w="14185129" h="3327057">
                <a:moveTo>
                  <a:pt x="0" y="0"/>
                </a:moveTo>
                <a:lnTo>
                  <a:pt x="14185128" y="0"/>
                </a:lnTo>
                <a:lnTo>
                  <a:pt x="14185128" y="3327058"/>
                </a:lnTo>
                <a:lnTo>
                  <a:pt x="0" y="332705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TextBox 4"/>
          <p:cNvSpPr txBox="1"/>
          <p:nvPr/>
        </p:nvSpPr>
        <p:spPr>
          <a:xfrm rot="-234792">
            <a:off x="3718253" y="5983240"/>
            <a:ext cx="11020820" cy="956298"/>
          </a:xfrm>
          <a:prstGeom prst="rect">
            <a:avLst/>
          </a:prstGeom>
        </p:spPr>
        <p:txBody>
          <a:bodyPr lIns="0" tIns="0" rIns="0" bIns="0" rtlCol="0" anchor="t">
            <a:spAutoFit/>
          </a:bodyPr>
          <a:lstStyle/>
          <a:p>
            <a:pPr algn="ctr">
              <a:lnSpc>
                <a:spcPts val="6720"/>
              </a:lnSpc>
            </a:pPr>
            <a:r>
              <a:rPr lang="en-US" sz="8000">
                <a:solidFill>
                  <a:srgbClr val="000000"/>
                </a:solidFill>
                <a:latin typeface="More Sugar"/>
                <a:ea typeface="More Sugar"/>
                <a:cs typeface="More Sugar"/>
                <a:sym typeface="More Sugar"/>
              </a:rPr>
              <a:t>DIRTY OUR HANDS</a:t>
            </a:r>
          </a:p>
        </p:txBody>
      </p:sp>
      <p:sp>
        <p:nvSpPr>
          <p:cNvPr id="5" name="Freeform 5"/>
          <p:cNvSpPr/>
          <p:nvPr/>
        </p:nvSpPr>
        <p:spPr>
          <a:xfrm rot="1188882">
            <a:off x="7354149" y="1247133"/>
            <a:ext cx="2590861" cy="2914056"/>
          </a:xfrm>
          <a:custGeom>
            <a:avLst/>
            <a:gdLst/>
            <a:ahLst/>
            <a:cxnLst/>
            <a:rect l="l" t="t" r="r" b="b"/>
            <a:pathLst>
              <a:path w="2590861" h="2914056">
                <a:moveTo>
                  <a:pt x="0" y="0"/>
                </a:moveTo>
                <a:lnTo>
                  <a:pt x="2590861" y="0"/>
                </a:lnTo>
                <a:lnTo>
                  <a:pt x="2590861" y="2914056"/>
                </a:lnTo>
                <a:lnTo>
                  <a:pt x="0" y="291405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6" name="Freeform 6"/>
          <p:cNvSpPr/>
          <p:nvPr/>
        </p:nvSpPr>
        <p:spPr>
          <a:xfrm>
            <a:off x="556198" y="9366187"/>
            <a:ext cx="2289328" cy="457866"/>
          </a:xfrm>
          <a:custGeom>
            <a:avLst/>
            <a:gdLst/>
            <a:ahLst/>
            <a:cxnLst/>
            <a:rect l="l" t="t" r="r" b="b"/>
            <a:pathLst>
              <a:path w="2289328" h="457866">
                <a:moveTo>
                  <a:pt x="0" y="0"/>
                </a:moveTo>
                <a:lnTo>
                  <a:pt x="2289328" y="0"/>
                </a:lnTo>
                <a:lnTo>
                  <a:pt x="2289328" y="457865"/>
                </a:lnTo>
                <a:lnTo>
                  <a:pt x="0" y="45786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7" name="Freeform 7"/>
          <p:cNvSpPr/>
          <p:nvPr/>
        </p:nvSpPr>
        <p:spPr>
          <a:xfrm>
            <a:off x="2241787" y="9379627"/>
            <a:ext cx="2289328" cy="457866"/>
          </a:xfrm>
          <a:custGeom>
            <a:avLst/>
            <a:gdLst/>
            <a:ahLst/>
            <a:cxnLst/>
            <a:rect l="l" t="t" r="r" b="b"/>
            <a:pathLst>
              <a:path w="2289328" h="457866">
                <a:moveTo>
                  <a:pt x="0" y="0"/>
                </a:moveTo>
                <a:lnTo>
                  <a:pt x="2289328" y="0"/>
                </a:lnTo>
                <a:lnTo>
                  <a:pt x="2289328" y="457865"/>
                </a:lnTo>
                <a:lnTo>
                  <a:pt x="0" y="45786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8" name="Freeform 8"/>
          <p:cNvSpPr/>
          <p:nvPr/>
        </p:nvSpPr>
        <p:spPr>
          <a:xfrm>
            <a:off x="15824812" y="9401600"/>
            <a:ext cx="1918053" cy="383611"/>
          </a:xfrm>
          <a:custGeom>
            <a:avLst/>
            <a:gdLst/>
            <a:ahLst/>
            <a:cxnLst/>
            <a:rect l="l" t="t" r="r" b="b"/>
            <a:pathLst>
              <a:path w="1918053" h="383611">
                <a:moveTo>
                  <a:pt x="0" y="0"/>
                </a:moveTo>
                <a:lnTo>
                  <a:pt x="1918053" y="0"/>
                </a:lnTo>
                <a:lnTo>
                  <a:pt x="1918053" y="383610"/>
                </a:lnTo>
                <a:lnTo>
                  <a:pt x="0" y="38361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9" name="Freeform 9"/>
          <p:cNvSpPr/>
          <p:nvPr/>
        </p:nvSpPr>
        <p:spPr>
          <a:xfrm>
            <a:off x="15183095" y="9401600"/>
            <a:ext cx="1918053" cy="383611"/>
          </a:xfrm>
          <a:custGeom>
            <a:avLst/>
            <a:gdLst/>
            <a:ahLst/>
            <a:cxnLst/>
            <a:rect l="l" t="t" r="r" b="b"/>
            <a:pathLst>
              <a:path w="1918053" h="383611">
                <a:moveTo>
                  <a:pt x="0" y="0"/>
                </a:moveTo>
                <a:lnTo>
                  <a:pt x="1918054" y="0"/>
                </a:lnTo>
                <a:lnTo>
                  <a:pt x="1918054" y="383610"/>
                </a:lnTo>
                <a:lnTo>
                  <a:pt x="0" y="38361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10" name="TextBox 10"/>
          <p:cNvSpPr txBox="1"/>
          <p:nvPr/>
        </p:nvSpPr>
        <p:spPr>
          <a:xfrm>
            <a:off x="894582" y="9469183"/>
            <a:ext cx="3535196" cy="332223"/>
          </a:xfrm>
          <a:prstGeom prst="rect">
            <a:avLst/>
          </a:prstGeom>
        </p:spPr>
        <p:txBody>
          <a:bodyPr lIns="0" tIns="0" rIns="0" bIns="0" rtlCol="0" anchor="t">
            <a:spAutoFit/>
          </a:bodyPr>
          <a:lstStyle/>
          <a:p>
            <a:pPr algn="l">
              <a:lnSpc>
                <a:spcPts val="2505"/>
              </a:lnSpc>
            </a:pPr>
            <a:r>
              <a:rPr lang="en-US" sz="2277">
                <a:solidFill>
                  <a:srgbClr val="000000"/>
                </a:solidFill>
                <a:latin typeface="More Sugar"/>
                <a:ea typeface="More Sugar"/>
                <a:cs typeface="More Sugar"/>
                <a:sym typeface="More Sugar"/>
              </a:rPr>
              <a:t>RP PORNMONGKOLSUK</a:t>
            </a:r>
          </a:p>
        </p:txBody>
      </p:sp>
      <p:sp>
        <p:nvSpPr>
          <p:cNvPr id="11" name="TextBox 11"/>
          <p:cNvSpPr txBox="1"/>
          <p:nvPr/>
        </p:nvSpPr>
        <p:spPr>
          <a:xfrm>
            <a:off x="13116070" y="9469183"/>
            <a:ext cx="4431356" cy="331592"/>
          </a:xfrm>
          <a:prstGeom prst="rect">
            <a:avLst/>
          </a:prstGeom>
        </p:spPr>
        <p:txBody>
          <a:bodyPr lIns="0" tIns="0" rIns="0" bIns="0" rtlCol="0" anchor="t">
            <a:spAutoFit/>
          </a:bodyPr>
          <a:lstStyle/>
          <a:p>
            <a:pPr algn="r">
              <a:lnSpc>
                <a:spcPts val="2500"/>
              </a:lnSpc>
            </a:pPr>
            <a:r>
              <a:rPr lang="en-US" sz="2273">
                <a:solidFill>
                  <a:srgbClr val="000000"/>
                </a:solidFill>
                <a:latin typeface="More Sugar"/>
                <a:ea typeface="More Sugar"/>
                <a:cs typeface="More Sugar"/>
                <a:sym typeface="More Sugar"/>
              </a:rPr>
              <a:t>JANUARY 2025</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US"/>
          </a:p>
        </p:txBody>
      </p:sp>
      <p:sp>
        <p:nvSpPr>
          <p:cNvPr id="3" name="Freeform 3"/>
          <p:cNvSpPr/>
          <p:nvPr/>
        </p:nvSpPr>
        <p:spPr>
          <a:xfrm rot="-346975" flipH="1">
            <a:off x="2786099" y="4563369"/>
            <a:ext cx="13365124" cy="3134729"/>
          </a:xfrm>
          <a:custGeom>
            <a:avLst/>
            <a:gdLst/>
            <a:ahLst/>
            <a:cxnLst/>
            <a:rect l="l" t="t" r="r" b="b"/>
            <a:pathLst>
              <a:path w="13365124" h="3134729">
                <a:moveTo>
                  <a:pt x="13365123" y="0"/>
                </a:moveTo>
                <a:lnTo>
                  <a:pt x="0" y="0"/>
                </a:lnTo>
                <a:lnTo>
                  <a:pt x="0" y="3134729"/>
                </a:lnTo>
                <a:lnTo>
                  <a:pt x="13365123" y="3134729"/>
                </a:lnTo>
                <a:lnTo>
                  <a:pt x="13365123"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TextBox 4"/>
          <p:cNvSpPr txBox="1"/>
          <p:nvPr/>
        </p:nvSpPr>
        <p:spPr>
          <a:xfrm rot="-234792">
            <a:off x="3717603" y="6039467"/>
            <a:ext cx="11020820" cy="824838"/>
          </a:xfrm>
          <a:prstGeom prst="rect">
            <a:avLst/>
          </a:prstGeom>
        </p:spPr>
        <p:txBody>
          <a:bodyPr lIns="0" tIns="0" rIns="0" bIns="0" rtlCol="0" anchor="t">
            <a:spAutoFit/>
          </a:bodyPr>
          <a:lstStyle/>
          <a:p>
            <a:pPr algn="ctr">
              <a:lnSpc>
                <a:spcPts val="5879"/>
              </a:lnSpc>
            </a:pPr>
            <a:r>
              <a:rPr lang="en-US" sz="6999">
                <a:solidFill>
                  <a:srgbClr val="000000"/>
                </a:solidFill>
                <a:latin typeface="More Sugar"/>
                <a:ea typeface="More Sugar"/>
                <a:cs typeface="More Sugar"/>
                <a:sym typeface="More Sugar"/>
              </a:rPr>
              <a:t>FEEDBACK &amp; CONTACT</a:t>
            </a:r>
          </a:p>
        </p:txBody>
      </p:sp>
      <p:sp>
        <p:nvSpPr>
          <p:cNvPr id="5" name="Freeform 5"/>
          <p:cNvSpPr/>
          <p:nvPr/>
        </p:nvSpPr>
        <p:spPr>
          <a:xfrm rot="1188882">
            <a:off x="7354149" y="1247133"/>
            <a:ext cx="2590861" cy="2914056"/>
          </a:xfrm>
          <a:custGeom>
            <a:avLst/>
            <a:gdLst/>
            <a:ahLst/>
            <a:cxnLst/>
            <a:rect l="l" t="t" r="r" b="b"/>
            <a:pathLst>
              <a:path w="2590861" h="2914056">
                <a:moveTo>
                  <a:pt x="0" y="0"/>
                </a:moveTo>
                <a:lnTo>
                  <a:pt x="2590861" y="0"/>
                </a:lnTo>
                <a:lnTo>
                  <a:pt x="2590861" y="2914056"/>
                </a:lnTo>
                <a:lnTo>
                  <a:pt x="0" y="291405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6" name="Freeform 6"/>
          <p:cNvSpPr/>
          <p:nvPr/>
        </p:nvSpPr>
        <p:spPr>
          <a:xfrm>
            <a:off x="556198" y="9366187"/>
            <a:ext cx="2289328" cy="457866"/>
          </a:xfrm>
          <a:custGeom>
            <a:avLst/>
            <a:gdLst/>
            <a:ahLst/>
            <a:cxnLst/>
            <a:rect l="l" t="t" r="r" b="b"/>
            <a:pathLst>
              <a:path w="2289328" h="457866">
                <a:moveTo>
                  <a:pt x="0" y="0"/>
                </a:moveTo>
                <a:lnTo>
                  <a:pt x="2289328" y="0"/>
                </a:lnTo>
                <a:lnTo>
                  <a:pt x="2289328" y="457865"/>
                </a:lnTo>
                <a:lnTo>
                  <a:pt x="0" y="45786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7" name="Freeform 7"/>
          <p:cNvSpPr/>
          <p:nvPr/>
        </p:nvSpPr>
        <p:spPr>
          <a:xfrm>
            <a:off x="2241787" y="9379627"/>
            <a:ext cx="2289328" cy="457866"/>
          </a:xfrm>
          <a:custGeom>
            <a:avLst/>
            <a:gdLst/>
            <a:ahLst/>
            <a:cxnLst/>
            <a:rect l="l" t="t" r="r" b="b"/>
            <a:pathLst>
              <a:path w="2289328" h="457866">
                <a:moveTo>
                  <a:pt x="0" y="0"/>
                </a:moveTo>
                <a:lnTo>
                  <a:pt x="2289328" y="0"/>
                </a:lnTo>
                <a:lnTo>
                  <a:pt x="2289328" y="457865"/>
                </a:lnTo>
                <a:lnTo>
                  <a:pt x="0" y="45786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8" name="Freeform 8"/>
          <p:cNvSpPr/>
          <p:nvPr/>
        </p:nvSpPr>
        <p:spPr>
          <a:xfrm>
            <a:off x="15824812" y="9401600"/>
            <a:ext cx="1918053" cy="383611"/>
          </a:xfrm>
          <a:custGeom>
            <a:avLst/>
            <a:gdLst/>
            <a:ahLst/>
            <a:cxnLst/>
            <a:rect l="l" t="t" r="r" b="b"/>
            <a:pathLst>
              <a:path w="1918053" h="383611">
                <a:moveTo>
                  <a:pt x="0" y="0"/>
                </a:moveTo>
                <a:lnTo>
                  <a:pt x="1918053" y="0"/>
                </a:lnTo>
                <a:lnTo>
                  <a:pt x="1918053" y="383610"/>
                </a:lnTo>
                <a:lnTo>
                  <a:pt x="0" y="38361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9" name="Freeform 9"/>
          <p:cNvSpPr/>
          <p:nvPr/>
        </p:nvSpPr>
        <p:spPr>
          <a:xfrm>
            <a:off x="15183095" y="9401600"/>
            <a:ext cx="1918053" cy="383611"/>
          </a:xfrm>
          <a:custGeom>
            <a:avLst/>
            <a:gdLst/>
            <a:ahLst/>
            <a:cxnLst/>
            <a:rect l="l" t="t" r="r" b="b"/>
            <a:pathLst>
              <a:path w="1918053" h="383611">
                <a:moveTo>
                  <a:pt x="0" y="0"/>
                </a:moveTo>
                <a:lnTo>
                  <a:pt x="1918054" y="0"/>
                </a:lnTo>
                <a:lnTo>
                  <a:pt x="1918054" y="383610"/>
                </a:lnTo>
                <a:lnTo>
                  <a:pt x="0" y="38361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10" name="TextBox 10"/>
          <p:cNvSpPr txBox="1"/>
          <p:nvPr/>
        </p:nvSpPr>
        <p:spPr>
          <a:xfrm>
            <a:off x="894582" y="9469183"/>
            <a:ext cx="3535196" cy="332223"/>
          </a:xfrm>
          <a:prstGeom prst="rect">
            <a:avLst/>
          </a:prstGeom>
        </p:spPr>
        <p:txBody>
          <a:bodyPr lIns="0" tIns="0" rIns="0" bIns="0" rtlCol="0" anchor="t">
            <a:spAutoFit/>
          </a:bodyPr>
          <a:lstStyle/>
          <a:p>
            <a:pPr algn="l">
              <a:lnSpc>
                <a:spcPts val="2505"/>
              </a:lnSpc>
            </a:pPr>
            <a:r>
              <a:rPr lang="en-US" sz="2277">
                <a:solidFill>
                  <a:srgbClr val="000000"/>
                </a:solidFill>
                <a:latin typeface="More Sugar"/>
                <a:ea typeface="More Sugar"/>
                <a:cs typeface="More Sugar"/>
                <a:sym typeface="More Sugar"/>
              </a:rPr>
              <a:t>RP PORNMONGKOLSUK</a:t>
            </a:r>
          </a:p>
        </p:txBody>
      </p:sp>
      <p:sp>
        <p:nvSpPr>
          <p:cNvPr id="11" name="TextBox 11"/>
          <p:cNvSpPr txBox="1"/>
          <p:nvPr/>
        </p:nvSpPr>
        <p:spPr>
          <a:xfrm>
            <a:off x="13116070" y="9469183"/>
            <a:ext cx="4431356" cy="331592"/>
          </a:xfrm>
          <a:prstGeom prst="rect">
            <a:avLst/>
          </a:prstGeom>
        </p:spPr>
        <p:txBody>
          <a:bodyPr lIns="0" tIns="0" rIns="0" bIns="0" rtlCol="0" anchor="t">
            <a:spAutoFit/>
          </a:bodyPr>
          <a:lstStyle/>
          <a:p>
            <a:pPr algn="r">
              <a:lnSpc>
                <a:spcPts val="2500"/>
              </a:lnSpc>
            </a:pPr>
            <a:r>
              <a:rPr lang="en-US" sz="2273">
                <a:solidFill>
                  <a:srgbClr val="000000"/>
                </a:solidFill>
                <a:latin typeface="More Sugar"/>
                <a:ea typeface="More Sugar"/>
                <a:cs typeface="More Sugar"/>
                <a:sym typeface="More Sugar"/>
              </a:rPr>
              <a:t>JANUARY 2025</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9222" b="-9222"/>
            </a:stretch>
          </a:blipFill>
        </p:spPr>
        <p:txBody>
          <a:bodyPr/>
          <a:lstStyle/>
          <a:p>
            <a:endParaRPr lang="en-US"/>
          </a:p>
        </p:txBody>
      </p:sp>
      <p:sp>
        <p:nvSpPr>
          <p:cNvPr id="3" name="Freeform 3"/>
          <p:cNvSpPr/>
          <p:nvPr/>
        </p:nvSpPr>
        <p:spPr>
          <a:xfrm flipH="1">
            <a:off x="722700" y="1220851"/>
            <a:ext cx="5966165" cy="1399337"/>
          </a:xfrm>
          <a:custGeom>
            <a:avLst/>
            <a:gdLst/>
            <a:ahLst/>
            <a:cxnLst/>
            <a:rect l="l" t="t" r="r" b="b"/>
            <a:pathLst>
              <a:path w="5966165" h="1399337">
                <a:moveTo>
                  <a:pt x="5966165" y="0"/>
                </a:moveTo>
                <a:lnTo>
                  <a:pt x="0" y="0"/>
                </a:lnTo>
                <a:lnTo>
                  <a:pt x="0" y="1399337"/>
                </a:lnTo>
                <a:lnTo>
                  <a:pt x="5966165" y="1399337"/>
                </a:lnTo>
                <a:lnTo>
                  <a:pt x="5966165"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flipH="1">
            <a:off x="3446961" y="1220851"/>
            <a:ext cx="5966165" cy="1399337"/>
          </a:xfrm>
          <a:custGeom>
            <a:avLst/>
            <a:gdLst/>
            <a:ahLst/>
            <a:cxnLst/>
            <a:rect l="l" t="t" r="r" b="b"/>
            <a:pathLst>
              <a:path w="5966165" h="1399337">
                <a:moveTo>
                  <a:pt x="5966165" y="0"/>
                </a:moveTo>
                <a:lnTo>
                  <a:pt x="0" y="0"/>
                </a:lnTo>
                <a:lnTo>
                  <a:pt x="0" y="1399337"/>
                </a:lnTo>
                <a:lnTo>
                  <a:pt x="5966165" y="1399337"/>
                </a:lnTo>
                <a:lnTo>
                  <a:pt x="5966165"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TextBox 5"/>
          <p:cNvSpPr txBox="1"/>
          <p:nvPr/>
        </p:nvSpPr>
        <p:spPr>
          <a:xfrm>
            <a:off x="3178641" y="4716601"/>
            <a:ext cx="11552535" cy="3272263"/>
          </a:xfrm>
          <a:prstGeom prst="rect">
            <a:avLst/>
          </a:prstGeom>
        </p:spPr>
        <p:txBody>
          <a:bodyPr lIns="0" tIns="0" rIns="0" bIns="0" rtlCol="0" anchor="t">
            <a:spAutoFit/>
          </a:bodyPr>
          <a:lstStyle/>
          <a:p>
            <a:pPr marL="863599" lvl="1" indent="-431800" algn="just">
              <a:lnSpc>
                <a:spcPts val="6559"/>
              </a:lnSpc>
              <a:buFont typeface="Arial"/>
              <a:buChar char="•"/>
            </a:pPr>
            <a:r>
              <a:rPr lang="en-US" sz="3999" spc="-119">
                <a:solidFill>
                  <a:srgbClr val="FFFFFF"/>
                </a:solidFill>
                <a:latin typeface="More Sugar Thin"/>
                <a:ea typeface="More Sugar Thin"/>
                <a:cs typeface="More Sugar Thin"/>
                <a:sym typeface="More Sugar Thin"/>
              </a:rPr>
              <a:t>Example of science path from high school to PhD</a:t>
            </a:r>
          </a:p>
          <a:p>
            <a:pPr marL="863599" lvl="1" indent="-431800" algn="just">
              <a:lnSpc>
                <a:spcPts val="6559"/>
              </a:lnSpc>
              <a:buFont typeface="Arial"/>
              <a:buChar char="•"/>
            </a:pPr>
            <a:r>
              <a:rPr lang="en-US" sz="3999" spc="-119">
                <a:solidFill>
                  <a:srgbClr val="FFFFFF"/>
                </a:solidFill>
                <a:latin typeface="More Sugar Thin"/>
                <a:ea typeface="More Sugar Thin"/>
                <a:cs typeface="More Sugar Thin"/>
                <a:sym typeface="More Sugar Thin"/>
              </a:rPr>
              <a:t>What programming is and why we use R</a:t>
            </a:r>
          </a:p>
          <a:p>
            <a:pPr marL="863599" lvl="1" indent="-431800" algn="just">
              <a:lnSpc>
                <a:spcPts val="6559"/>
              </a:lnSpc>
              <a:buFont typeface="Arial"/>
              <a:buChar char="•"/>
            </a:pPr>
            <a:r>
              <a:rPr lang="en-US" sz="3999" spc="-119">
                <a:solidFill>
                  <a:srgbClr val="FFFFFF"/>
                </a:solidFill>
                <a:latin typeface="More Sugar Thin"/>
                <a:ea typeface="More Sugar Thin"/>
                <a:cs typeface="More Sugar Thin"/>
                <a:sym typeface="More Sugar Thin"/>
              </a:rPr>
              <a:t>How to use RStudio</a:t>
            </a:r>
          </a:p>
          <a:p>
            <a:pPr marL="863599" lvl="1" indent="-431800" algn="just">
              <a:lnSpc>
                <a:spcPts val="6559"/>
              </a:lnSpc>
              <a:buFont typeface="Arial"/>
              <a:buChar char="•"/>
            </a:pPr>
            <a:r>
              <a:rPr lang="en-US" sz="3999" spc="-119">
                <a:solidFill>
                  <a:srgbClr val="FFFFFF"/>
                </a:solidFill>
                <a:latin typeface="More Sugar Thin"/>
                <a:ea typeface="More Sugar Thin"/>
                <a:cs typeface="More Sugar Thin"/>
                <a:sym typeface="More Sugar Thin"/>
              </a:rPr>
              <a:t>Hands-on data analyses using R</a:t>
            </a:r>
          </a:p>
        </p:txBody>
      </p:sp>
      <p:sp>
        <p:nvSpPr>
          <p:cNvPr id="6" name="Freeform 6"/>
          <p:cNvSpPr/>
          <p:nvPr/>
        </p:nvSpPr>
        <p:spPr>
          <a:xfrm>
            <a:off x="556198" y="9366187"/>
            <a:ext cx="2289328" cy="457866"/>
          </a:xfrm>
          <a:custGeom>
            <a:avLst/>
            <a:gdLst/>
            <a:ahLst/>
            <a:cxnLst/>
            <a:rect l="l" t="t" r="r" b="b"/>
            <a:pathLst>
              <a:path w="2289328" h="457866">
                <a:moveTo>
                  <a:pt x="0" y="0"/>
                </a:moveTo>
                <a:lnTo>
                  <a:pt x="2289328" y="0"/>
                </a:lnTo>
                <a:lnTo>
                  <a:pt x="2289328" y="457865"/>
                </a:lnTo>
                <a:lnTo>
                  <a:pt x="0" y="45786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7" name="Freeform 7"/>
          <p:cNvSpPr/>
          <p:nvPr/>
        </p:nvSpPr>
        <p:spPr>
          <a:xfrm>
            <a:off x="2201658" y="9379627"/>
            <a:ext cx="2289328" cy="457866"/>
          </a:xfrm>
          <a:custGeom>
            <a:avLst/>
            <a:gdLst/>
            <a:ahLst/>
            <a:cxnLst/>
            <a:rect l="l" t="t" r="r" b="b"/>
            <a:pathLst>
              <a:path w="2289328" h="457866">
                <a:moveTo>
                  <a:pt x="0" y="0"/>
                </a:moveTo>
                <a:lnTo>
                  <a:pt x="2289328" y="0"/>
                </a:lnTo>
                <a:lnTo>
                  <a:pt x="2289328" y="457865"/>
                </a:lnTo>
                <a:lnTo>
                  <a:pt x="0" y="45786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8" name="Freeform 8"/>
          <p:cNvSpPr/>
          <p:nvPr/>
        </p:nvSpPr>
        <p:spPr>
          <a:xfrm>
            <a:off x="15824812" y="9401600"/>
            <a:ext cx="1918053" cy="383611"/>
          </a:xfrm>
          <a:custGeom>
            <a:avLst/>
            <a:gdLst/>
            <a:ahLst/>
            <a:cxnLst/>
            <a:rect l="l" t="t" r="r" b="b"/>
            <a:pathLst>
              <a:path w="1918053" h="383611">
                <a:moveTo>
                  <a:pt x="0" y="0"/>
                </a:moveTo>
                <a:lnTo>
                  <a:pt x="1918053" y="0"/>
                </a:lnTo>
                <a:lnTo>
                  <a:pt x="1918053" y="383610"/>
                </a:lnTo>
                <a:lnTo>
                  <a:pt x="0" y="38361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9" name="Freeform 9"/>
          <p:cNvSpPr/>
          <p:nvPr/>
        </p:nvSpPr>
        <p:spPr>
          <a:xfrm>
            <a:off x="15183095" y="9401600"/>
            <a:ext cx="1918053" cy="383611"/>
          </a:xfrm>
          <a:custGeom>
            <a:avLst/>
            <a:gdLst/>
            <a:ahLst/>
            <a:cxnLst/>
            <a:rect l="l" t="t" r="r" b="b"/>
            <a:pathLst>
              <a:path w="1918053" h="383611">
                <a:moveTo>
                  <a:pt x="0" y="0"/>
                </a:moveTo>
                <a:lnTo>
                  <a:pt x="1918054" y="0"/>
                </a:lnTo>
                <a:lnTo>
                  <a:pt x="1918054" y="383610"/>
                </a:lnTo>
                <a:lnTo>
                  <a:pt x="0" y="38361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0" name="TextBox 10"/>
          <p:cNvSpPr txBox="1"/>
          <p:nvPr/>
        </p:nvSpPr>
        <p:spPr>
          <a:xfrm>
            <a:off x="1700862" y="1569807"/>
            <a:ext cx="7254047" cy="951381"/>
          </a:xfrm>
          <a:prstGeom prst="rect">
            <a:avLst/>
          </a:prstGeom>
        </p:spPr>
        <p:txBody>
          <a:bodyPr lIns="0" tIns="0" rIns="0" bIns="0" rtlCol="0" anchor="t">
            <a:spAutoFit/>
          </a:bodyPr>
          <a:lstStyle/>
          <a:p>
            <a:pPr algn="l">
              <a:lnSpc>
                <a:spcPts val="7285"/>
              </a:lnSpc>
            </a:pPr>
            <a:r>
              <a:rPr lang="en-US" sz="6623">
                <a:solidFill>
                  <a:srgbClr val="000000"/>
                </a:solidFill>
                <a:latin typeface="More Sugar"/>
                <a:ea typeface="More Sugar"/>
                <a:cs typeface="More Sugar"/>
                <a:sym typeface="More Sugar"/>
              </a:rPr>
              <a:t>EXPECTATIONS</a:t>
            </a:r>
          </a:p>
        </p:txBody>
      </p:sp>
      <p:sp>
        <p:nvSpPr>
          <p:cNvPr id="11" name="TextBox 11"/>
          <p:cNvSpPr txBox="1"/>
          <p:nvPr/>
        </p:nvSpPr>
        <p:spPr>
          <a:xfrm>
            <a:off x="376787" y="3631747"/>
            <a:ext cx="17534425" cy="595213"/>
          </a:xfrm>
          <a:prstGeom prst="rect">
            <a:avLst/>
          </a:prstGeom>
        </p:spPr>
        <p:txBody>
          <a:bodyPr lIns="0" tIns="0" rIns="0" bIns="0" rtlCol="0" anchor="t">
            <a:spAutoFit/>
          </a:bodyPr>
          <a:lstStyle/>
          <a:p>
            <a:pPr algn="ctr">
              <a:lnSpc>
                <a:spcPts val="4528"/>
              </a:lnSpc>
            </a:pPr>
            <a:r>
              <a:rPr lang="en-US" sz="4117">
                <a:solidFill>
                  <a:srgbClr val="FFFFFF"/>
                </a:solidFill>
                <a:latin typeface="More Sugar"/>
                <a:ea typeface="More Sugar"/>
                <a:cs typeface="More Sugar"/>
                <a:sym typeface="More Sugar"/>
              </a:rPr>
              <a:t>LEARNING OBJECTIVES</a:t>
            </a:r>
          </a:p>
        </p:txBody>
      </p:sp>
      <p:sp>
        <p:nvSpPr>
          <p:cNvPr id="12" name="TextBox 12"/>
          <p:cNvSpPr txBox="1"/>
          <p:nvPr/>
        </p:nvSpPr>
        <p:spPr>
          <a:xfrm>
            <a:off x="894582" y="9469183"/>
            <a:ext cx="3535196" cy="332223"/>
          </a:xfrm>
          <a:prstGeom prst="rect">
            <a:avLst/>
          </a:prstGeom>
        </p:spPr>
        <p:txBody>
          <a:bodyPr lIns="0" tIns="0" rIns="0" bIns="0" rtlCol="0" anchor="t">
            <a:spAutoFit/>
          </a:bodyPr>
          <a:lstStyle/>
          <a:p>
            <a:pPr algn="l">
              <a:lnSpc>
                <a:spcPts val="2505"/>
              </a:lnSpc>
            </a:pPr>
            <a:r>
              <a:rPr lang="en-US" sz="2277">
                <a:solidFill>
                  <a:srgbClr val="000000"/>
                </a:solidFill>
                <a:latin typeface="More Sugar"/>
                <a:ea typeface="More Sugar"/>
                <a:cs typeface="More Sugar"/>
                <a:sym typeface="More Sugar"/>
              </a:rPr>
              <a:t>RP PORNMONGKOLSUK</a:t>
            </a:r>
          </a:p>
        </p:txBody>
      </p:sp>
      <p:sp>
        <p:nvSpPr>
          <p:cNvPr id="13" name="TextBox 13"/>
          <p:cNvSpPr txBox="1"/>
          <p:nvPr/>
        </p:nvSpPr>
        <p:spPr>
          <a:xfrm>
            <a:off x="13116070" y="9469183"/>
            <a:ext cx="4431356" cy="331592"/>
          </a:xfrm>
          <a:prstGeom prst="rect">
            <a:avLst/>
          </a:prstGeom>
        </p:spPr>
        <p:txBody>
          <a:bodyPr lIns="0" tIns="0" rIns="0" bIns="0" rtlCol="0" anchor="t">
            <a:spAutoFit/>
          </a:bodyPr>
          <a:lstStyle/>
          <a:p>
            <a:pPr algn="r">
              <a:lnSpc>
                <a:spcPts val="2500"/>
              </a:lnSpc>
            </a:pPr>
            <a:r>
              <a:rPr lang="en-US" sz="2273">
                <a:solidFill>
                  <a:srgbClr val="000000"/>
                </a:solidFill>
                <a:latin typeface="More Sugar"/>
                <a:ea typeface="More Sugar"/>
                <a:cs typeface="More Sugar"/>
                <a:sym typeface="More Sugar"/>
              </a:rPr>
              <a:t>JANUARY 2025</a:t>
            </a:r>
          </a:p>
        </p:txBody>
      </p:sp>
    </p:spTree>
    <p:extLst>
      <p:ext uri="{BB962C8B-B14F-4D97-AF65-F5344CB8AC3E}">
        <p14:creationId xmlns:p14="http://schemas.microsoft.com/office/powerpoint/2010/main" val="2855188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US"/>
          </a:p>
        </p:txBody>
      </p:sp>
      <p:sp>
        <p:nvSpPr>
          <p:cNvPr id="3" name="Freeform 3"/>
          <p:cNvSpPr/>
          <p:nvPr/>
        </p:nvSpPr>
        <p:spPr>
          <a:xfrm rot="-10800000" flipH="1">
            <a:off x="1028700" y="1418931"/>
            <a:ext cx="5966165" cy="1399337"/>
          </a:xfrm>
          <a:custGeom>
            <a:avLst/>
            <a:gdLst/>
            <a:ahLst/>
            <a:cxnLst/>
            <a:rect l="l" t="t" r="r" b="b"/>
            <a:pathLst>
              <a:path w="5966165" h="1399337">
                <a:moveTo>
                  <a:pt x="5966165" y="0"/>
                </a:moveTo>
                <a:lnTo>
                  <a:pt x="0" y="0"/>
                </a:lnTo>
                <a:lnTo>
                  <a:pt x="0" y="1399336"/>
                </a:lnTo>
                <a:lnTo>
                  <a:pt x="5966165" y="1399336"/>
                </a:lnTo>
                <a:lnTo>
                  <a:pt x="5966165"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flipH="1">
            <a:off x="894582" y="775741"/>
            <a:ext cx="5966165" cy="1399337"/>
          </a:xfrm>
          <a:custGeom>
            <a:avLst/>
            <a:gdLst/>
            <a:ahLst/>
            <a:cxnLst/>
            <a:rect l="l" t="t" r="r" b="b"/>
            <a:pathLst>
              <a:path w="5966165" h="1399337">
                <a:moveTo>
                  <a:pt x="5966166" y="0"/>
                </a:moveTo>
                <a:lnTo>
                  <a:pt x="0" y="0"/>
                </a:lnTo>
                <a:lnTo>
                  <a:pt x="0" y="1399336"/>
                </a:lnTo>
                <a:lnTo>
                  <a:pt x="5966166" y="1399336"/>
                </a:lnTo>
                <a:lnTo>
                  <a:pt x="5966166"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5" name="Freeform 5"/>
          <p:cNvSpPr/>
          <p:nvPr/>
        </p:nvSpPr>
        <p:spPr>
          <a:xfrm>
            <a:off x="556198" y="9366187"/>
            <a:ext cx="2289328" cy="457866"/>
          </a:xfrm>
          <a:custGeom>
            <a:avLst/>
            <a:gdLst/>
            <a:ahLst/>
            <a:cxnLst/>
            <a:rect l="l" t="t" r="r" b="b"/>
            <a:pathLst>
              <a:path w="2289328" h="457866">
                <a:moveTo>
                  <a:pt x="0" y="0"/>
                </a:moveTo>
                <a:lnTo>
                  <a:pt x="2289328" y="0"/>
                </a:lnTo>
                <a:lnTo>
                  <a:pt x="2289328" y="457865"/>
                </a:lnTo>
                <a:lnTo>
                  <a:pt x="0" y="45786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6" name="Freeform 6"/>
          <p:cNvSpPr/>
          <p:nvPr/>
        </p:nvSpPr>
        <p:spPr>
          <a:xfrm>
            <a:off x="2241787" y="9379627"/>
            <a:ext cx="2289328" cy="457866"/>
          </a:xfrm>
          <a:custGeom>
            <a:avLst/>
            <a:gdLst/>
            <a:ahLst/>
            <a:cxnLst/>
            <a:rect l="l" t="t" r="r" b="b"/>
            <a:pathLst>
              <a:path w="2289328" h="457866">
                <a:moveTo>
                  <a:pt x="0" y="0"/>
                </a:moveTo>
                <a:lnTo>
                  <a:pt x="2289328" y="0"/>
                </a:lnTo>
                <a:lnTo>
                  <a:pt x="2289328" y="457865"/>
                </a:lnTo>
                <a:lnTo>
                  <a:pt x="0" y="45786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7" name="Freeform 7"/>
          <p:cNvSpPr/>
          <p:nvPr/>
        </p:nvSpPr>
        <p:spPr>
          <a:xfrm>
            <a:off x="15824812" y="9401600"/>
            <a:ext cx="1918053" cy="383611"/>
          </a:xfrm>
          <a:custGeom>
            <a:avLst/>
            <a:gdLst/>
            <a:ahLst/>
            <a:cxnLst/>
            <a:rect l="l" t="t" r="r" b="b"/>
            <a:pathLst>
              <a:path w="1918053" h="383611">
                <a:moveTo>
                  <a:pt x="0" y="0"/>
                </a:moveTo>
                <a:lnTo>
                  <a:pt x="1918053" y="0"/>
                </a:lnTo>
                <a:lnTo>
                  <a:pt x="1918053" y="383610"/>
                </a:lnTo>
                <a:lnTo>
                  <a:pt x="0" y="38361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8" name="Freeform 8"/>
          <p:cNvSpPr/>
          <p:nvPr/>
        </p:nvSpPr>
        <p:spPr>
          <a:xfrm>
            <a:off x="15183095" y="9401600"/>
            <a:ext cx="1918053" cy="383611"/>
          </a:xfrm>
          <a:custGeom>
            <a:avLst/>
            <a:gdLst/>
            <a:ahLst/>
            <a:cxnLst/>
            <a:rect l="l" t="t" r="r" b="b"/>
            <a:pathLst>
              <a:path w="1918053" h="383611">
                <a:moveTo>
                  <a:pt x="0" y="0"/>
                </a:moveTo>
                <a:lnTo>
                  <a:pt x="1918054" y="0"/>
                </a:lnTo>
                <a:lnTo>
                  <a:pt x="1918054" y="383610"/>
                </a:lnTo>
                <a:lnTo>
                  <a:pt x="0" y="38361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9" name="Freeform 9"/>
          <p:cNvSpPr/>
          <p:nvPr/>
        </p:nvSpPr>
        <p:spPr>
          <a:xfrm>
            <a:off x="6850879" y="3151642"/>
            <a:ext cx="4586242" cy="4586242"/>
          </a:xfrm>
          <a:custGeom>
            <a:avLst/>
            <a:gdLst/>
            <a:ahLst/>
            <a:cxnLst/>
            <a:rect l="l" t="t" r="r" b="b"/>
            <a:pathLst>
              <a:path w="4586242" h="4586242">
                <a:moveTo>
                  <a:pt x="0" y="0"/>
                </a:moveTo>
                <a:lnTo>
                  <a:pt x="4586242" y="0"/>
                </a:lnTo>
                <a:lnTo>
                  <a:pt x="4586242" y="4586242"/>
                </a:lnTo>
                <a:lnTo>
                  <a:pt x="0" y="4586242"/>
                </a:lnTo>
                <a:lnTo>
                  <a:pt x="0" y="0"/>
                </a:lnTo>
                <a:close/>
              </a:path>
            </a:pathLst>
          </a:custGeom>
          <a:blipFill>
            <a:blip r:embed="rId7"/>
            <a:stretch>
              <a:fillRect/>
            </a:stretch>
          </a:blipFill>
        </p:spPr>
        <p:txBody>
          <a:bodyPr/>
          <a:lstStyle/>
          <a:p>
            <a:endParaRPr lang="en-US"/>
          </a:p>
        </p:txBody>
      </p:sp>
      <p:sp>
        <p:nvSpPr>
          <p:cNvPr id="10" name="Freeform 10"/>
          <p:cNvSpPr/>
          <p:nvPr/>
        </p:nvSpPr>
        <p:spPr>
          <a:xfrm>
            <a:off x="12910892" y="3151642"/>
            <a:ext cx="4683209" cy="4683209"/>
          </a:xfrm>
          <a:custGeom>
            <a:avLst/>
            <a:gdLst/>
            <a:ahLst/>
            <a:cxnLst/>
            <a:rect l="l" t="t" r="r" b="b"/>
            <a:pathLst>
              <a:path w="4683209" h="4683209">
                <a:moveTo>
                  <a:pt x="0" y="0"/>
                </a:moveTo>
                <a:lnTo>
                  <a:pt x="4683210" y="0"/>
                </a:lnTo>
                <a:lnTo>
                  <a:pt x="4683210" y="4683210"/>
                </a:lnTo>
                <a:lnTo>
                  <a:pt x="0" y="4683210"/>
                </a:lnTo>
                <a:lnTo>
                  <a:pt x="0" y="0"/>
                </a:lnTo>
                <a:close/>
              </a:path>
            </a:pathLst>
          </a:custGeom>
          <a:blipFill>
            <a:blip r:embed="rId8"/>
            <a:stretch>
              <a:fillRect/>
            </a:stretch>
          </a:blipFill>
        </p:spPr>
        <p:txBody>
          <a:bodyPr/>
          <a:lstStyle/>
          <a:p>
            <a:endParaRPr lang="en-US"/>
          </a:p>
        </p:txBody>
      </p:sp>
      <p:sp>
        <p:nvSpPr>
          <p:cNvPr id="11" name="TextBox 11"/>
          <p:cNvSpPr txBox="1"/>
          <p:nvPr/>
        </p:nvSpPr>
        <p:spPr>
          <a:xfrm>
            <a:off x="1921141" y="1160202"/>
            <a:ext cx="5772627" cy="1490572"/>
          </a:xfrm>
          <a:prstGeom prst="rect">
            <a:avLst/>
          </a:prstGeom>
        </p:spPr>
        <p:txBody>
          <a:bodyPr lIns="0" tIns="0" rIns="0" bIns="0" rtlCol="0" anchor="t">
            <a:spAutoFit/>
          </a:bodyPr>
          <a:lstStyle/>
          <a:p>
            <a:pPr algn="l">
              <a:lnSpc>
                <a:spcPts val="5798"/>
              </a:lnSpc>
            </a:pPr>
            <a:r>
              <a:rPr lang="en-US" sz="5270">
                <a:solidFill>
                  <a:srgbClr val="000000"/>
                </a:solidFill>
                <a:latin typeface="More Sugar"/>
                <a:ea typeface="More Sugar"/>
                <a:cs typeface="More Sugar"/>
                <a:sym typeface="More Sugar"/>
              </a:rPr>
              <a:t>FEEDBACK &amp; CONTACT</a:t>
            </a:r>
          </a:p>
        </p:txBody>
      </p:sp>
      <p:sp>
        <p:nvSpPr>
          <p:cNvPr id="12" name="TextBox 12"/>
          <p:cNvSpPr txBox="1"/>
          <p:nvPr/>
        </p:nvSpPr>
        <p:spPr>
          <a:xfrm>
            <a:off x="6565703" y="8104831"/>
            <a:ext cx="5156593" cy="534254"/>
          </a:xfrm>
          <a:prstGeom prst="rect">
            <a:avLst/>
          </a:prstGeom>
        </p:spPr>
        <p:txBody>
          <a:bodyPr lIns="0" tIns="0" rIns="0" bIns="0" rtlCol="0" anchor="t">
            <a:spAutoFit/>
          </a:bodyPr>
          <a:lstStyle/>
          <a:p>
            <a:pPr algn="ctr">
              <a:lnSpc>
                <a:spcPts val="4198"/>
              </a:lnSpc>
            </a:pPr>
            <a:r>
              <a:rPr lang="en-US" sz="3817">
                <a:solidFill>
                  <a:srgbClr val="FFFFFF"/>
                </a:solidFill>
                <a:latin typeface="More Sugar"/>
                <a:ea typeface="More Sugar"/>
                <a:cs typeface="More Sugar"/>
                <a:sym typeface="More Sugar"/>
              </a:rPr>
              <a:t>LINKTR.EE/AREPEE</a:t>
            </a:r>
          </a:p>
        </p:txBody>
      </p:sp>
      <p:sp>
        <p:nvSpPr>
          <p:cNvPr id="13" name="TextBox 13"/>
          <p:cNvSpPr txBox="1"/>
          <p:nvPr/>
        </p:nvSpPr>
        <p:spPr>
          <a:xfrm>
            <a:off x="894582" y="9469183"/>
            <a:ext cx="3535196" cy="332223"/>
          </a:xfrm>
          <a:prstGeom prst="rect">
            <a:avLst/>
          </a:prstGeom>
        </p:spPr>
        <p:txBody>
          <a:bodyPr lIns="0" tIns="0" rIns="0" bIns="0" rtlCol="0" anchor="t">
            <a:spAutoFit/>
          </a:bodyPr>
          <a:lstStyle/>
          <a:p>
            <a:pPr algn="l">
              <a:lnSpc>
                <a:spcPts val="2505"/>
              </a:lnSpc>
            </a:pPr>
            <a:r>
              <a:rPr lang="en-US" sz="2277">
                <a:solidFill>
                  <a:srgbClr val="000000"/>
                </a:solidFill>
                <a:latin typeface="More Sugar"/>
                <a:ea typeface="More Sugar"/>
                <a:cs typeface="More Sugar"/>
                <a:sym typeface="More Sugar"/>
              </a:rPr>
              <a:t>RP PORNMONGKOLSUK</a:t>
            </a:r>
          </a:p>
        </p:txBody>
      </p:sp>
      <p:sp>
        <p:nvSpPr>
          <p:cNvPr id="14" name="TextBox 14"/>
          <p:cNvSpPr txBox="1"/>
          <p:nvPr/>
        </p:nvSpPr>
        <p:spPr>
          <a:xfrm>
            <a:off x="12674201" y="8201799"/>
            <a:ext cx="5156593" cy="534254"/>
          </a:xfrm>
          <a:prstGeom prst="rect">
            <a:avLst/>
          </a:prstGeom>
        </p:spPr>
        <p:txBody>
          <a:bodyPr lIns="0" tIns="0" rIns="0" bIns="0" rtlCol="0" anchor="t">
            <a:spAutoFit/>
          </a:bodyPr>
          <a:lstStyle/>
          <a:p>
            <a:pPr algn="ctr">
              <a:lnSpc>
                <a:spcPts val="4198"/>
              </a:lnSpc>
            </a:pPr>
            <a:r>
              <a:rPr lang="en-US" sz="3817">
                <a:solidFill>
                  <a:srgbClr val="FFFFFF"/>
                </a:solidFill>
                <a:latin typeface="More Sugar"/>
                <a:ea typeface="More Sugar"/>
                <a:cs typeface="More Sugar"/>
                <a:sym typeface="More Sugar"/>
              </a:rPr>
              <a:t>RP280@DUKE.EDU</a:t>
            </a:r>
          </a:p>
        </p:txBody>
      </p:sp>
      <p:sp>
        <p:nvSpPr>
          <p:cNvPr id="15" name="TextBox 15"/>
          <p:cNvSpPr txBox="1"/>
          <p:nvPr/>
        </p:nvSpPr>
        <p:spPr>
          <a:xfrm>
            <a:off x="13116070" y="9469183"/>
            <a:ext cx="4431356" cy="331592"/>
          </a:xfrm>
          <a:prstGeom prst="rect">
            <a:avLst/>
          </a:prstGeom>
        </p:spPr>
        <p:txBody>
          <a:bodyPr lIns="0" tIns="0" rIns="0" bIns="0" rtlCol="0" anchor="t">
            <a:spAutoFit/>
          </a:bodyPr>
          <a:lstStyle/>
          <a:p>
            <a:pPr algn="r">
              <a:lnSpc>
                <a:spcPts val="2500"/>
              </a:lnSpc>
            </a:pPr>
            <a:r>
              <a:rPr lang="en-US" sz="2273">
                <a:solidFill>
                  <a:srgbClr val="000000"/>
                </a:solidFill>
                <a:latin typeface="More Sugar"/>
                <a:ea typeface="More Sugar"/>
                <a:cs typeface="More Sugar"/>
                <a:sym typeface="More Sugar"/>
              </a:rPr>
              <a:t>JANUARY 2025</a:t>
            </a:r>
          </a:p>
        </p:txBody>
      </p:sp>
      <p:sp>
        <p:nvSpPr>
          <p:cNvPr id="16" name="Freeform 16"/>
          <p:cNvSpPr/>
          <p:nvPr/>
        </p:nvSpPr>
        <p:spPr>
          <a:xfrm>
            <a:off x="774725" y="3151642"/>
            <a:ext cx="4521556" cy="4521556"/>
          </a:xfrm>
          <a:custGeom>
            <a:avLst/>
            <a:gdLst/>
            <a:ahLst/>
            <a:cxnLst/>
            <a:rect l="l" t="t" r="r" b="b"/>
            <a:pathLst>
              <a:path w="4521556" h="4521556">
                <a:moveTo>
                  <a:pt x="0" y="0"/>
                </a:moveTo>
                <a:lnTo>
                  <a:pt x="4521556" y="0"/>
                </a:lnTo>
                <a:lnTo>
                  <a:pt x="4521556" y="4521556"/>
                </a:lnTo>
                <a:lnTo>
                  <a:pt x="0" y="4521556"/>
                </a:lnTo>
                <a:lnTo>
                  <a:pt x="0" y="0"/>
                </a:lnTo>
                <a:close/>
              </a:path>
            </a:pathLst>
          </a:custGeom>
          <a:blipFill>
            <a:blip r:embed="rId9"/>
            <a:stretch>
              <a:fillRect/>
            </a:stretch>
          </a:blipFill>
        </p:spPr>
        <p:txBody>
          <a:bodyPr/>
          <a:lstStyle/>
          <a:p>
            <a:endParaRPr lang="en-US"/>
          </a:p>
        </p:txBody>
      </p:sp>
      <p:sp>
        <p:nvSpPr>
          <p:cNvPr id="17" name="TextBox 17"/>
          <p:cNvSpPr txBox="1"/>
          <p:nvPr/>
        </p:nvSpPr>
        <p:spPr>
          <a:xfrm>
            <a:off x="457206" y="8040146"/>
            <a:ext cx="5156593" cy="534254"/>
          </a:xfrm>
          <a:prstGeom prst="rect">
            <a:avLst/>
          </a:prstGeom>
        </p:spPr>
        <p:txBody>
          <a:bodyPr lIns="0" tIns="0" rIns="0" bIns="0" rtlCol="0" anchor="t">
            <a:spAutoFit/>
          </a:bodyPr>
          <a:lstStyle/>
          <a:p>
            <a:pPr algn="ctr">
              <a:lnSpc>
                <a:spcPts val="4198"/>
              </a:lnSpc>
            </a:pPr>
            <a:r>
              <a:rPr lang="en-US" sz="3817">
                <a:solidFill>
                  <a:srgbClr val="FFFFFF"/>
                </a:solidFill>
                <a:latin typeface="More Sugar"/>
                <a:ea typeface="More Sugar"/>
                <a:cs typeface="More Sugar"/>
                <a:sym typeface="More Sugar"/>
              </a:rPr>
              <a:t>BIT.LY/MINI25-R</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9222" b="-9222"/>
            </a:stretch>
          </a:blipFill>
        </p:spPr>
        <p:txBody>
          <a:bodyPr/>
          <a:lstStyle/>
          <a:p>
            <a:endParaRPr lang="en-US" dirty="0"/>
          </a:p>
        </p:txBody>
      </p:sp>
      <p:sp>
        <p:nvSpPr>
          <p:cNvPr id="3" name="Freeform 3"/>
          <p:cNvSpPr/>
          <p:nvPr/>
        </p:nvSpPr>
        <p:spPr>
          <a:xfrm flipH="1">
            <a:off x="722700" y="1220851"/>
            <a:ext cx="5966165" cy="1399337"/>
          </a:xfrm>
          <a:custGeom>
            <a:avLst/>
            <a:gdLst/>
            <a:ahLst/>
            <a:cxnLst/>
            <a:rect l="l" t="t" r="r" b="b"/>
            <a:pathLst>
              <a:path w="5966165" h="1399337">
                <a:moveTo>
                  <a:pt x="5966165" y="0"/>
                </a:moveTo>
                <a:lnTo>
                  <a:pt x="0" y="0"/>
                </a:lnTo>
                <a:lnTo>
                  <a:pt x="0" y="1399337"/>
                </a:lnTo>
                <a:lnTo>
                  <a:pt x="5966165" y="1399337"/>
                </a:lnTo>
                <a:lnTo>
                  <a:pt x="5966165"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flipH="1">
            <a:off x="3446961" y="1220851"/>
            <a:ext cx="5966165" cy="1399337"/>
          </a:xfrm>
          <a:custGeom>
            <a:avLst/>
            <a:gdLst/>
            <a:ahLst/>
            <a:cxnLst/>
            <a:rect l="l" t="t" r="r" b="b"/>
            <a:pathLst>
              <a:path w="5966165" h="1399337">
                <a:moveTo>
                  <a:pt x="5966165" y="0"/>
                </a:moveTo>
                <a:lnTo>
                  <a:pt x="0" y="0"/>
                </a:lnTo>
                <a:lnTo>
                  <a:pt x="0" y="1399337"/>
                </a:lnTo>
                <a:lnTo>
                  <a:pt x="5966165" y="1399337"/>
                </a:lnTo>
                <a:lnTo>
                  <a:pt x="5966165"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TextBox 5"/>
          <p:cNvSpPr txBox="1"/>
          <p:nvPr/>
        </p:nvSpPr>
        <p:spPr>
          <a:xfrm>
            <a:off x="3636858" y="4639066"/>
            <a:ext cx="11552535" cy="1614859"/>
          </a:xfrm>
          <a:prstGeom prst="rect">
            <a:avLst/>
          </a:prstGeom>
        </p:spPr>
        <p:txBody>
          <a:bodyPr lIns="0" tIns="0" rIns="0" bIns="0" rtlCol="0" anchor="t">
            <a:spAutoFit/>
          </a:bodyPr>
          <a:lstStyle/>
          <a:p>
            <a:pPr marL="863599" lvl="1" indent="-431800" algn="just">
              <a:lnSpc>
                <a:spcPts val="6559"/>
              </a:lnSpc>
              <a:buFont typeface="Arial"/>
              <a:buChar char="•"/>
            </a:pPr>
            <a:r>
              <a:rPr lang="en-US" sz="3999" spc="-119" dirty="0">
                <a:solidFill>
                  <a:srgbClr val="FFFFFF"/>
                </a:solidFill>
                <a:latin typeface="More Sugar Thin"/>
                <a:ea typeface="More Sugar Thin"/>
                <a:cs typeface="More Sugar Thin"/>
                <a:sym typeface="More Sugar Thin"/>
              </a:rPr>
              <a:t>Ask if you have questions</a:t>
            </a:r>
          </a:p>
          <a:p>
            <a:pPr marL="863599" lvl="1" indent="-431800" algn="just">
              <a:lnSpc>
                <a:spcPts val="6559"/>
              </a:lnSpc>
              <a:buFont typeface="Arial"/>
              <a:buChar char="•"/>
            </a:pPr>
            <a:r>
              <a:rPr lang="en-US" sz="3999" spc="-119" dirty="0">
                <a:solidFill>
                  <a:srgbClr val="FFFFFF"/>
                </a:solidFill>
                <a:latin typeface="More Sugar Thin"/>
                <a:ea typeface="More Sugar Thin"/>
                <a:cs typeface="More Sugar Thin"/>
                <a:sym typeface="More Sugar Thin"/>
              </a:rPr>
              <a:t>Tell me if I go too fast/slow</a:t>
            </a:r>
          </a:p>
        </p:txBody>
      </p:sp>
      <p:sp>
        <p:nvSpPr>
          <p:cNvPr id="6" name="Freeform 6"/>
          <p:cNvSpPr/>
          <p:nvPr/>
        </p:nvSpPr>
        <p:spPr>
          <a:xfrm>
            <a:off x="556198" y="9366187"/>
            <a:ext cx="2289328" cy="457866"/>
          </a:xfrm>
          <a:custGeom>
            <a:avLst/>
            <a:gdLst/>
            <a:ahLst/>
            <a:cxnLst/>
            <a:rect l="l" t="t" r="r" b="b"/>
            <a:pathLst>
              <a:path w="2289328" h="457866">
                <a:moveTo>
                  <a:pt x="0" y="0"/>
                </a:moveTo>
                <a:lnTo>
                  <a:pt x="2289328" y="0"/>
                </a:lnTo>
                <a:lnTo>
                  <a:pt x="2289328" y="457865"/>
                </a:lnTo>
                <a:lnTo>
                  <a:pt x="0" y="45786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7" name="Freeform 7"/>
          <p:cNvSpPr/>
          <p:nvPr/>
        </p:nvSpPr>
        <p:spPr>
          <a:xfrm>
            <a:off x="2201658" y="9379627"/>
            <a:ext cx="2289328" cy="457866"/>
          </a:xfrm>
          <a:custGeom>
            <a:avLst/>
            <a:gdLst/>
            <a:ahLst/>
            <a:cxnLst/>
            <a:rect l="l" t="t" r="r" b="b"/>
            <a:pathLst>
              <a:path w="2289328" h="457866">
                <a:moveTo>
                  <a:pt x="0" y="0"/>
                </a:moveTo>
                <a:lnTo>
                  <a:pt x="2289328" y="0"/>
                </a:lnTo>
                <a:lnTo>
                  <a:pt x="2289328" y="457865"/>
                </a:lnTo>
                <a:lnTo>
                  <a:pt x="0" y="45786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8" name="Freeform 8"/>
          <p:cNvSpPr/>
          <p:nvPr/>
        </p:nvSpPr>
        <p:spPr>
          <a:xfrm>
            <a:off x="15824812" y="9401600"/>
            <a:ext cx="1918053" cy="383611"/>
          </a:xfrm>
          <a:custGeom>
            <a:avLst/>
            <a:gdLst/>
            <a:ahLst/>
            <a:cxnLst/>
            <a:rect l="l" t="t" r="r" b="b"/>
            <a:pathLst>
              <a:path w="1918053" h="383611">
                <a:moveTo>
                  <a:pt x="0" y="0"/>
                </a:moveTo>
                <a:lnTo>
                  <a:pt x="1918053" y="0"/>
                </a:lnTo>
                <a:lnTo>
                  <a:pt x="1918053" y="383610"/>
                </a:lnTo>
                <a:lnTo>
                  <a:pt x="0" y="38361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9" name="Freeform 9"/>
          <p:cNvSpPr/>
          <p:nvPr/>
        </p:nvSpPr>
        <p:spPr>
          <a:xfrm>
            <a:off x="15183095" y="9401600"/>
            <a:ext cx="1918053" cy="383611"/>
          </a:xfrm>
          <a:custGeom>
            <a:avLst/>
            <a:gdLst/>
            <a:ahLst/>
            <a:cxnLst/>
            <a:rect l="l" t="t" r="r" b="b"/>
            <a:pathLst>
              <a:path w="1918053" h="383611">
                <a:moveTo>
                  <a:pt x="0" y="0"/>
                </a:moveTo>
                <a:lnTo>
                  <a:pt x="1918054" y="0"/>
                </a:lnTo>
                <a:lnTo>
                  <a:pt x="1918054" y="383610"/>
                </a:lnTo>
                <a:lnTo>
                  <a:pt x="0" y="38361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0" name="TextBox 10"/>
          <p:cNvSpPr txBox="1"/>
          <p:nvPr/>
        </p:nvSpPr>
        <p:spPr>
          <a:xfrm>
            <a:off x="1700862" y="1569807"/>
            <a:ext cx="7254047" cy="951381"/>
          </a:xfrm>
          <a:prstGeom prst="rect">
            <a:avLst/>
          </a:prstGeom>
        </p:spPr>
        <p:txBody>
          <a:bodyPr lIns="0" tIns="0" rIns="0" bIns="0" rtlCol="0" anchor="t">
            <a:spAutoFit/>
          </a:bodyPr>
          <a:lstStyle/>
          <a:p>
            <a:pPr algn="l">
              <a:lnSpc>
                <a:spcPts val="7285"/>
              </a:lnSpc>
            </a:pPr>
            <a:r>
              <a:rPr lang="en-US" sz="6623">
                <a:solidFill>
                  <a:srgbClr val="000000"/>
                </a:solidFill>
                <a:latin typeface="More Sugar"/>
                <a:ea typeface="More Sugar"/>
                <a:cs typeface="More Sugar"/>
                <a:sym typeface="More Sugar"/>
              </a:rPr>
              <a:t>EXPECTATIONS</a:t>
            </a:r>
          </a:p>
        </p:txBody>
      </p:sp>
      <p:sp>
        <p:nvSpPr>
          <p:cNvPr id="11" name="TextBox 11"/>
          <p:cNvSpPr txBox="1"/>
          <p:nvPr/>
        </p:nvSpPr>
        <p:spPr>
          <a:xfrm>
            <a:off x="376787" y="3631747"/>
            <a:ext cx="17534425" cy="595213"/>
          </a:xfrm>
          <a:prstGeom prst="rect">
            <a:avLst/>
          </a:prstGeom>
        </p:spPr>
        <p:txBody>
          <a:bodyPr lIns="0" tIns="0" rIns="0" bIns="0" rtlCol="0" anchor="t">
            <a:spAutoFit/>
          </a:bodyPr>
          <a:lstStyle/>
          <a:p>
            <a:pPr algn="ctr">
              <a:lnSpc>
                <a:spcPts val="4528"/>
              </a:lnSpc>
            </a:pPr>
            <a:r>
              <a:rPr lang="en-US" sz="4117">
                <a:solidFill>
                  <a:srgbClr val="FFFFFF"/>
                </a:solidFill>
                <a:latin typeface="More Sugar"/>
                <a:ea typeface="More Sugar"/>
                <a:cs typeface="More Sugar"/>
                <a:sym typeface="More Sugar"/>
              </a:rPr>
              <a:t>GROUND RULES</a:t>
            </a:r>
          </a:p>
        </p:txBody>
      </p:sp>
      <p:sp>
        <p:nvSpPr>
          <p:cNvPr id="12" name="TextBox 12"/>
          <p:cNvSpPr txBox="1"/>
          <p:nvPr/>
        </p:nvSpPr>
        <p:spPr>
          <a:xfrm>
            <a:off x="894582" y="9469183"/>
            <a:ext cx="3535196" cy="332223"/>
          </a:xfrm>
          <a:prstGeom prst="rect">
            <a:avLst/>
          </a:prstGeom>
        </p:spPr>
        <p:txBody>
          <a:bodyPr lIns="0" tIns="0" rIns="0" bIns="0" rtlCol="0" anchor="t">
            <a:spAutoFit/>
          </a:bodyPr>
          <a:lstStyle/>
          <a:p>
            <a:pPr algn="l">
              <a:lnSpc>
                <a:spcPts val="2505"/>
              </a:lnSpc>
            </a:pPr>
            <a:r>
              <a:rPr lang="en-US" sz="2277">
                <a:solidFill>
                  <a:srgbClr val="000000"/>
                </a:solidFill>
                <a:latin typeface="More Sugar"/>
                <a:ea typeface="More Sugar"/>
                <a:cs typeface="More Sugar"/>
                <a:sym typeface="More Sugar"/>
              </a:rPr>
              <a:t>RP PORNMONGKOLSUK</a:t>
            </a:r>
          </a:p>
        </p:txBody>
      </p:sp>
      <p:sp>
        <p:nvSpPr>
          <p:cNvPr id="13" name="TextBox 13"/>
          <p:cNvSpPr txBox="1"/>
          <p:nvPr/>
        </p:nvSpPr>
        <p:spPr>
          <a:xfrm>
            <a:off x="13116070" y="9469183"/>
            <a:ext cx="4431356" cy="331592"/>
          </a:xfrm>
          <a:prstGeom prst="rect">
            <a:avLst/>
          </a:prstGeom>
        </p:spPr>
        <p:txBody>
          <a:bodyPr lIns="0" tIns="0" rIns="0" bIns="0" rtlCol="0" anchor="t">
            <a:spAutoFit/>
          </a:bodyPr>
          <a:lstStyle/>
          <a:p>
            <a:pPr algn="r">
              <a:lnSpc>
                <a:spcPts val="2500"/>
              </a:lnSpc>
            </a:pPr>
            <a:r>
              <a:rPr lang="en-US" sz="2273">
                <a:solidFill>
                  <a:srgbClr val="000000"/>
                </a:solidFill>
                <a:latin typeface="More Sugar"/>
                <a:ea typeface="More Sugar"/>
                <a:cs typeface="More Sugar"/>
                <a:sym typeface="More Sugar"/>
              </a:rPr>
              <a:t>JANUARY 2025</a:t>
            </a:r>
          </a:p>
        </p:txBody>
      </p:sp>
    </p:spTree>
    <p:extLst>
      <p:ext uri="{BB962C8B-B14F-4D97-AF65-F5344CB8AC3E}">
        <p14:creationId xmlns:p14="http://schemas.microsoft.com/office/powerpoint/2010/main" val="8962060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9222" b="-9222"/>
            </a:stretch>
          </a:blipFill>
        </p:spPr>
        <p:txBody>
          <a:bodyPr/>
          <a:lstStyle/>
          <a:p>
            <a:endParaRPr lang="en-US"/>
          </a:p>
        </p:txBody>
      </p:sp>
      <p:sp>
        <p:nvSpPr>
          <p:cNvPr id="3" name="Freeform 3"/>
          <p:cNvSpPr/>
          <p:nvPr/>
        </p:nvSpPr>
        <p:spPr>
          <a:xfrm flipH="1">
            <a:off x="1028700" y="1028700"/>
            <a:ext cx="7315200" cy="1463040"/>
          </a:xfrm>
          <a:custGeom>
            <a:avLst/>
            <a:gdLst/>
            <a:ahLst/>
            <a:cxnLst/>
            <a:rect l="l" t="t" r="r" b="b"/>
            <a:pathLst>
              <a:path w="7315200" h="1463040">
                <a:moveTo>
                  <a:pt x="7315200" y="0"/>
                </a:moveTo>
                <a:lnTo>
                  <a:pt x="0" y="0"/>
                </a:lnTo>
                <a:lnTo>
                  <a:pt x="0" y="1463040"/>
                </a:lnTo>
                <a:lnTo>
                  <a:pt x="7315200" y="1463040"/>
                </a:lnTo>
                <a:lnTo>
                  <a:pt x="731520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flipH="1">
            <a:off x="4215517" y="1028700"/>
            <a:ext cx="7315200" cy="1463040"/>
          </a:xfrm>
          <a:custGeom>
            <a:avLst/>
            <a:gdLst/>
            <a:ahLst/>
            <a:cxnLst/>
            <a:rect l="l" t="t" r="r" b="b"/>
            <a:pathLst>
              <a:path w="7315200" h="1463040">
                <a:moveTo>
                  <a:pt x="7315200" y="0"/>
                </a:moveTo>
                <a:lnTo>
                  <a:pt x="0" y="0"/>
                </a:lnTo>
                <a:lnTo>
                  <a:pt x="0" y="1463040"/>
                </a:lnTo>
                <a:lnTo>
                  <a:pt x="7315200" y="1463040"/>
                </a:lnTo>
                <a:lnTo>
                  <a:pt x="731520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Freeform 5"/>
          <p:cNvSpPr/>
          <p:nvPr/>
        </p:nvSpPr>
        <p:spPr>
          <a:xfrm>
            <a:off x="556198" y="9366187"/>
            <a:ext cx="2289328" cy="457866"/>
          </a:xfrm>
          <a:custGeom>
            <a:avLst/>
            <a:gdLst/>
            <a:ahLst/>
            <a:cxnLst/>
            <a:rect l="l" t="t" r="r" b="b"/>
            <a:pathLst>
              <a:path w="2289328" h="457866">
                <a:moveTo>
                  <a:pt x="0" y="0"/>
                </a:moveTo>
                <a:lnTo>
                  <a:pt x="2289328" y="0"/>
                </a:lnTo>
                <a:lnTo>
                  <a:pt x="2289328" y="457865"/>
                </a:lnTo>
                <a:lnTo>
                  <a:pt x="0" y="45786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6" name="Freeform 6"/>
          <p:cNvSpPr/>
          <p:nvPr/>
        </p:nvSpPr>
        <p:spPr>
          <a:xfrm>
            <a:off x="2174146" y="9366187"/>
            <a:ext cx="2289328" cy="457866"/>
          </a:xfrm>
          <a:custGeom>
            <a:avLst/>
            <a:gdLst/>
            <a:ahLst/>
            <a:cxnLst/>
            <a:rect l="l" t="t" r="r" b="b"/>
            <a:pathLst>
              <a:path w="2289328" h="457866">
                <a:moveTo>
                  <a:pt x="0" y="0"/>
                </a:moveTo>
                <a:lnTo>
                  <a:pt x="2289328" y="0"/>
                </a:lnTo>
                <a:lnTo>
                  <a:pt x="2289328" y="457865"/>
                </a:lnTo>
                <a:lnTo>
                  <a:pt x="0" y="45786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7" name="Freeform 7"/>
          <p:cNvSpPr/>
          <p:nvPr/>
        </p:nvSpPr>
        <p:spPr>
          <a:xfrm>
            <a:off x="15824812" y="9401600"/>
            <a:ext cx="1918053" cy="383611"/>
          </a:xfrm>
          <a:custGeom>
            <a:avLst/>
            <a:gdLst/>
            <a:ahLst/>
            <a:cxnLst/>
            <a:rect l="l" t="t" r="r" b="b"/>
            <a:pathLst>
              <a:path w="1918053" h="383611">
                <a:moveTo>
                  <a:pt x="0" y="0"/>
                </a:moveTo>
                <a:lnTo>
                  <a:pt x="1918053" y="0"/>
                </a:lnTo>
                <a:lnTo>
                  <a:pt x="1918053" y="383610"/>
                </a:lnTo>
                <a:lnTo>
                  <a:pt x="0" y="38361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8" name="Freeform 8"/>
          <p:cNvSpPr/>
          <p:nvPr/>
        </p:nvSpPr>
        <p:spPr>
          <a:xfrm>
            <a:off x="15183095" y="9401600"/>
            <a:ext cx="1918053" cy="383611"/>
          </a:xfrm>
          <a:custGeom>
            <a:avLst/>
            <a:gdLst/>
            <a:ahLst/>
            <a:cxnLst/>
            <a:rect l="l" t="t" r="r" b="b"/>
            <a:pathLst>
              <a:path w="1918053" h="383611">
                <a:moveTo>
                  <a:pt x="0" y="0"/>
                </a:moveTo>
                <a:lnTo>
                  <a:pt x="1918054" y="0"/>
                </a:lnTo>
                <a:lnTo>
                  <a:pt x="1918054" y="383610"/>
                </a:lnTo>
                <a:lnTo>
                  <a:pt x="0" y="38361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9" name="Freeform 9"/>
          <p:cNvSpPr/>
          <p:nvPr/>
        </p:nvSpPr>
        <p:spPr>
          <a:xfrm>
            <a:off x="11105194" y="2609985"/>
            <a:ext cx="6778050" cy="6489983"/>
          </a:xfrm>
          <a:custGeom>
            <a:avLst/>
            <a:gdLst/>
            <a:ahLst/>
            <a:cxnLst/>
            <a:rect l="l" t="t" r="r" b="b"/>
            <a:pathLst>
              <a:path w="6778050" h="6489983">
                <a:moveTo>
                  <a:pt x="0" y="0"/>
                </a:moveTo>
                <a:lnTo>
                  <a:pt x="6778050" y="0"/>
                </a:lnTo>
                <a:lnTo>
                  <a:pt x="6778050" y="6489983"/>
                </a:lnTo>
                <a:lnTo>
                  <a:pt x="0" y="6489983"/>
                </a:lnTo>
                <a:lnTo>
                  <a:pt x="0" y="0"/>
                </a:lnTo>
                <a:close/>
              </a:path>
            </a:pathLst>
          </a:custGeom>
          <a:blipFill>
            <a:blip r:embed="rId8"/>
            <a:stretch>
              <a:fillRect/>
            </a:stretch>
          </a:blipFill>
        </p:spPr>
        <p:txBody>
          <a:bodyPr/>
          <a:lstStyle/>
          <a:p>
            <a:endParaRPr lang="en-US"/>
          </a:p>
        </p:txBody>
      </p:sp>
      <p:sp>
        <p:nvSpPr>
          <p:cNvPr id="10" name="TextBox 10"/>
          <p:cNvSpPr txBox="1"/>
          <p:nvPr/>
        </p:nvSpPr>
        <p:spPr>
          <a:xfrm>
            <a:off x="2360953" y="4371509"/>
            <a:ext cx="11796641" cy="2266869"/>
          </a:xfrm>
          <a:prstGeom prst="rect">
            <a:avLst/>
          </a:prstGeom>
        </p:spPr>
        <p:txBody>
          <a:bodyPr lIns="0" tIns="0" rIns="0" bIns="0" rtlCol="0" anchor="t">
            <a:spAutoFit/>
          </a:bodyPr>
          <a:lstStyle/>
          <a:p>
            <a:pPr algn="l">
              <a:lnSpc>
                <a:spcPts val="5159"/>
              </a:lnSpc>
            </a:pPr>
            <a:r>
              <a:rPr lang="en-US" sz="3999">
                <a:solidFill>
                  <a:srgbClr val="FFF197"/>
                </a:solidFill>
                <a:latin typeface="More Sugar"/>
                <a:ea typeface="More Sugar"/>
                <a:cs typeface="More Sugar"/>
                <a:sym typeface="More Sugar"/>
              </a:rPr>
              <a:t>R</a:t>
            </a:r>
            <a:r>
              <a:rPr lang="en-US" sz="3999">
                <a:solidFill>
                  <a:srgbClr val="FFFFFF"/>
                </a:solidFill>
                <a:latin typeface="More Sugar"/>
                <a:ea typeface="More Sugar"/>
                <a:cs typeface="More Sugar"/>
                <a:sym typeface="More Sugar"/>
              </a:rPr>
              <a:t>ATCHANON </a:t>
            </a:r>
          </a:p>
          <a:p>
            <a:pPr algn="l">
              <a:lnSpc>
                <a:spcPts val="5159"/>
              </a:lnSpc>
            </a:pPr>
            <a:r>
              <a:rPr lang="en-US" sz="3999">
                <a:solidFill>
                  <a:srgbClr val="FFF197"/>
                </a:solidFill>
                <a:latin typeface="More Sugar"/>
                <a:ea typeface="More Sugar"/>
                <a:cs typeface="More Sugar"/>
                <a:sym typeface="More Sugar"/>
              </a:rPr>
              <a:t>P</a:t>
            </a:r>
            <a:r>
              <a:rPr lang="en-US" sz="3999">
                <a:solidFill>
                  <a:srgbClr val="FFFFFF"/>
                </a:solidFill>
                <a:latin typeface="More Sugar"/>
                <a:ea typeface="More Sugar"/>
                <a:cs typeface="More Sugar"/>
                <a:sym typeface="More Sugar"/>
              </a:rPr>
              <a:t>ORNMONGKOLSUK</a:t>
            </a:r>
          </a:p>
          <a:p>
            <a:pPr algn="l">
              <a:lnSpc>
                <a:spcPts val="7740"/>
              </a:lnSpc>
            </a:pPr>
            <a:r>
              <a:rPr lang="en-US" sz="6000">
                <a:solidFill>
                  <a:srgbClr val="FFFFFF"/>
                </a:solidFill>
                <a:latin typeface="More Sugar"/>
                <a:ea typeface="More Sugar"/>
                <a:cs typeface="More Sugar"/>
                <a:sym typeface="More Sugar"/>
              </a:rPr>
              <a:t>OR JUST </a:t>
            </a:r>
            <a:r>
              <a:rPr lang="en-US" sz="6000">
                <a:solidFill>
                  <a:srgbClr val="FFF197"/>
                </a:solidFill>
                <a:latin typeface="More Sugar"/>
                <a:ea typeface="More Sugar"/>
                <a:cs typeface="More Sugar"/>
                <a:sym typeface="More Sugar"/>
              </a:rPr>
              <a:t>RP</a:t>
            </a:r>
            <a:r>
              <a:rPr lang="en-US" sz="6000">
                <a:solidFill>
                  <a:srgbClr val="FFFFFF"/>
                </a:solidFill>
                <a:latin typeface="More Sugar"/>
                <a:ea typeface="More Sugar"/>
                <a:cs typeface="More Sugar"/>
                <a:sym typeface="More Sugar"/>
              </a:rPr>
              <a:t>!</a:t>
            </a:r>
          </a:p>
        </p:txBody>
      </p:sp>
      <p:sp>
        <p:nvSpPr>
          <p:cNvPr id="11" name="Freeform 11"/>
          <p:cNvSpPr/>
          <p:nvPr/>
        </p:nvSpPr>
        <p:spPr>
          <a:xfrm rot="10285099" flipV="1">
            <a:off x="8474377" y="5862488"/>
            <a:ext cx="2006389" cy="908347"/>
          </a:xfrm>
          <a:custGeom>
            <a:avLst/>
            <a:gdLst/>
            <a:ahLst/>
            <a:cxnLst/>
            <a:rect l="l" t="t" r="r" b="b"/>
            <a:pathLst>
              <a:path w="2006389" h="908347">
                <a:moveTo>
                  <a:pt x="0" y="908347"/>
                </a:moveTo>
                <a:lnTo>
                  <a:pt x="2006389" y="908347"/>
                </a:lnTo>
                <a:lnTo>
                  <a:pt x="2006389" y="0"/>
                </a:lnTo>
                <a:lnTo>
                  <a:pt x="0" y="0"/>
                </a:lnTo>
                <a:lnTo>
                  <a:pt x="0" y="908347"/>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12" name="TextBox 12"/>
          <p:cNvSpPr txBox="1"/>
          <p:nvPr/>
        </p:nvSpPr>
        <p:spPr>
          <a:xfrm>
            <a:off x="1958860" y="1288286"/>
            <a:ext cx="13407009" cy="1020068"/>
          </a:xfrm>
          <a:prstGeom prst="rect">
            <a:avLst/>
          </a:prstGeom>
        </p:spPr>
        <p:txBody>
          <a:bodyPr lIns="0" tIns="0" rIns="0" bIns="0" rtlCol="0" anchor="t">
            <a:spAutoFit/>
          </a:bodyPr>
          <a:lstStyle/>
          <a:p>
            <a:pPr algn="l">
              <a:lnSpc>
                <a:spcPts val="7812"/>
              </a:lnSpc>
            </a:pPr>
            <a:r>
              <a:rPr lang="en-US" sz="7101">
                <a:solidFill>
                  <a:srgbClr val="000000"/>
                </a:solidFill>
                <a:latin typeface="More Sugar"/>
                <a:ea typeface="More Sugar"/>
                <a:cs typeface="More Sugar"/>
                <a:sym typeface="More Sugar"/>
              </a:rPr>
              <a:t>INTRODUCTION</a:t>
            </a:r>
          </a:p>
        </p:txBody>
      </p:sp>
      <p:sp>
        <p:nvSpPr>
          <p:cNvPr id="13" name="TextBox 13"/>
          <p:cNvSpPr txBox="1"/>
          <p:nvPr/>
        </p:nvSpPr>
        <p:spPr>
          <a:xfrm>
            <a:off x="894582" y="9469183"/>
            <a:ext cx="3535196" cy="332223"/>
          </a:xfrm>
          <a:prstGeom prst="rect">
            <a:avLst/>
          </a:prstGeom>
        </p:spPr>
        <p:txBody>
          <a:bodyPr lIns="0" tIns="0" rIns="0" bIns="0" rtlCol="0" anchor="t">
            <a:spAutoFit/>
          </a:bodyPr>
          <a:lstStyle/>
          <a:p>
            <a:pPr algn="l">
              <a:lnSpc>
                <a:spcPts val="2505"/>
              </a:lnSpc>
            </a:pPr>
            <a:r>
              <a:rPr lang="en-US" sz="2277">
                <a:solidFill>
                  <a:srgbClr val="000000"/>
                </a:solidFill>
                <a:latin typeface="More Sugar"/>
                <a:ea typeface="More Sugar"/>
                <a:cs typeface="More Sugar"/>
                <a:sym typeface="More Sugar"/>
              </a:rPr>
              <a:t>RP PORNMONGKOLSUK</a:t>
            </a:r>
          </a:p>
        </p:txBody>
      </p:sp>
      <p:sp>
        <p:nvSpPr>
          <p:cNvPr id="14" name="TextBox 14"/>
          <p:cNvSpPr txBox="1"/>
          <p:nvPr/>
        </p:nvSpPr>
        <p:spPr>
          <a:xfrm>
            <a:off x="13116070" y="9469183"/>
            <a:ext cx="4431356" cy="331592"/>
          </a:xfrm>
          <a:prstGeom prst="rect">
            <a:avLst/>
          </a:prstGeom>
        </p:spPr>
        <p:txBody>
          <a:bodyPr lIns="0" tIns="0" rIns="0" bIns="0" rtlCol="0" anchor="t">
            <a:spAutoFit/>
          </a:bodyPr>
          <a:lstStyle/>
          <a:p>
            <a:pPr algn="r">
              <a:lnSpc>
                <a:spcPts val="2500"/>
              </a:lnSpc>
            </a:pPr>
            <a:r>
              <a:rPr lang="en-US" sz="2273">
                <a:solidFill>
                  <a:srgbClr val="000000"/>
                </a:solidFill>
                <a:latin typeface="More Sugar"/>
                <a:ea typeface="More Sugar"/>
                <a:cs typeface="More Sugar"/>
                <a:sym typeface="More Sugar"/>
              </a:rPr>
              <a:t>JANUARY 2025</a:t>
            </a:r>
          </a:p>
        </p:txBody>
      </p:sp>
      <p:sp>
        <p:nvSpPr>
          <p:cNvPr id="15" name="TextBox 15"/>
          <p:cNvSpPr txBox="1"/>
          <p:nvPr/>
        </p:nvSpPr>
        <p:spPr>
          <a:xfrm>
            <a:off x="3318810" y="6498880"/>
            <a:ext cx="2310877" cy="680733"/>
          </a:xfrm>
          <a:prstGeom prst="rect">
            <a:avLst/>
          </a:prstGeom>
        </p:spPr>
        <p:txBody>
          <a:bodyPr lIns="0" tIns="0" rIns="0" bIns="0" rtlCol="0" anchor="t">
            <a:spAutoFit/>
          </a:bodyPr>
          <a:lstStyle/>
          <a:p>
            <a:pPr algn="ctr">
              <a:lnSpc>
                <a:spcPts val="5740"/>
              </a:lnSpc>
            </a:pPr>
            <a:r>
              <a:rPr lang="en-US" sz="3500" spc="-105">
                <a:solidFill>
                  <a:srgbClr val="FFFFFF"/>
                </a:solidFill>
                <a:latin typeface="More Sugar Thin"/>
                <a:ea typeface="More Sugar Thin"/>
                <a:cs typeface="More Sugar Thin"/>
                <a:sym typeface="More Sugar Thin"/>
              </a:rPr>
              <a:t>(he/him)</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9222" b="-9222"/>
            </a:stretch>
          </a:blipFill>
        </p:spPr>
        <p:txBody>
          <a:bodyPr/>
          <a:lstStyle/>
          <a:p>
            <a:endParaRPr lang="en-US"/>
          </a:p>
        </p:txBody>
      </p:sp>
      <p:sp>
        <p:nvSpPr>
          <p:cNvPr id="3" name="Freeform 3"/>
          <p:cNvSpPr/>
          <p:nvPr/>
        </p:nvSpPr>
        <p:spPr>
          <a:xfrm>
            <a:off x="556198" y="9366187"/>
            <a:ext cx="2289328" cy="457866"/>
          </a:xfrm>
          <a:custGeom>
            <a:avLst/>
            <a:gdLst/>
            <a:ahLst/>
            <a:cxnLst/>
            <a:rect l="l" t="t" r="r" b="b"/>
            <a:pathLst>
              <a:path w="2289328" h="457866">
                <a:moveTo>
                  <a:pt x="0" y="0"/>
                </a:moveTo>
                <a:lnTo>
                  <a:pt x="2289328" y="0"/>
                </a:lnTo>
                <a:lnTo>
                  <a:pt x="2289328" y="457865"/>
                </a:lnTo>
                <a:lnTo>
                  <a:pt x="0" y="45786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a:off x="2232077" y="9364472"/>
            <a:ext cx="2289328" cy="457866"/>
          </a:xfrm>
          <a:custGeom>
            <a:avLst/>
            <a:gdLst/>
            <a:ahLst/>
            <a:cxnLst/>
            <a:rect l="l" t="t" r="r" b="b"/>
            <a:pathLst>
              <a:path w="2289328" h="457866">
                <a:moveTo>
                  <a:pt x="0" y="0"/>
                </a:moveTo>
                <a:lnTo>
                  <a:pt x="2289328" y="0"/>
                </a:lnTo>
                <a:lnTo>
                  <a:pt x="2289328" y="457866"/>
                </a:lnTo>
                <a:lnTo>
                  <a:pt x="0" y="45786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Freeform 5"/>
          <p:cNvSpPr/>
          <p:nvPr/>
        </p:nvSpPr>
        <p:spPr>
          <a:xfrm>
            <a:off x="15824812" y="9401600"/>
            <a:ext cx="1918053" cy="383611"/>
          </a:xfrm>
          <a:custGeom>
            <a:avLst/>
            <a:gdLst/>
            <a:ahLst/>
            <a:cxnLst/>
            <a:rect l="l" t="t" r="r" b="b"/>
            <a:pathLst>
              <a:path w="1918053" h="383611">
                <a:moveTo>
                  <a:pt x="0" y="0"/>
                </a:moveTo>
                <a:lnTo>
                  <a:pt x="1918053" y="0"/>
                </a:lnTo>
                <a:lnTo>
                  <a:pt x="1918053" y="383610"/>
                </a:lnTo>
                <a:lnTo>
                  <a:pt x="0" y="38361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6" name="Freeform 6"/>
          <p:cNvSpPr/>
          <p:nvPr/>
        </p:nvSpPr>
        <p:spPr>
          <a:xfrm>
            <a:off x="15183095" y="9401600"/>
            <a:ext cx="1918053" cy="383611"/>
          </a:xfrm>
          <a:custGeom>
            <a:avLst/>
            <a:gdLst/>
            <a:ahLst/>
            <a:cxnLst/>
            <a:rect l="l" t="t" r="r" b="b"/>
            <a:pathLst>
              <a:path w="1918053" h="383611">
                <a:moveTo>
                  <a:pt x="0" y="0"/>
                </a:moveTo>
                <a:lnTo>
                  <a:pt x="1918054" y="0"/>
                </a:lnTo>
                <a:lnTo>
                  <a:pt x="1918054" y="383610"/>
                </a:lnTo>
                <a:lnTo>
                  <a:pt x="0" y="38361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7" name="Freeform 7"/>
          <p:cNvSpPr/>
          <p:nvPr/>
        </p:nvSpPr>
        <p:spPr>
          <a:xfrm>
            <a:off x="9968668" y="2783313"/>
            <a:ext cx="3638124" cy="4850832"/>
          </a:xfrm>
          <a:custGeom>
            <a:avLst/>
            <a:gdLst/>
            <a:ahLst/>
            <a:cxnLst/>
            <a:rect l="l" t="t" r="r" b="b"/>
            <a:pathLst>
              <a:path w="3638124" h="4850832">
                <a:moveTo>
                  <a:pt x="0" y="0"/>
                </a:moveTo>
                <a:lnTo>
                  <a:pt x="3638124" y="0"/>
                </a:lnTo>
                <a:lnTo>
                  <a:pt x="3638124" y="4850832"/>
                </a:lnTo>
                <a:lnTo>
                  <a:pt x="0" y="4850832"/>
                </a:lnTo>
                <a:lnTo>
                  <a:pt x="0" y="0"/>
                </a:lnTo>
                <a:close/>
              </a:path>
            </a:pathLst>
          </a:custGeom>
          <a:blipFill>
            <a:blip r:embed="rId6"/>
            <a:stretch>
              <a:fillRect/>
            </a:stretch>
          </a:blipFill>
        </p:spPr>
        <p:txBody>
          <a:bodyPr/>
          <a:lstStyle/>
          <a:p>
            <a:endParaRPr lang="en-US"/>
          </a:p>
        </p:txBody>
      </p:sp>
      <p:sp>
        <p:nvSpPr>
          <p:cNvPr id="8" name="Freeform 8"/>
          <p:cNvSpPr/>
          <p:nvPr/>
        </p:nvSpPr>
        <p:spPr>
          <a:xfrm>
            <a:off x="14096916" y="2772880"/>
            <a:ext cx="3645949" cy="4861266"/>
          </a:xfrm>
          <a:custGeom>
            <a:avLst/>
            <a:gdLst/>
            <a:ahLst/>
            <a:cxnLst/>
            <a:rect l="l" t="t" r="r" b="b"/>
            <a:pathLst>
              <a:path w="3645949" h="4861266">
                <a:moveTo>
                  <a:pt x="0" y="0"/>
                </a:moveTo>
                <a:lnTo>
                  <a:pt x="3645949" y="0"/>
                </a:lnTo>
                <a:lnTo>
                  <a:pt x="3645949" y="4861265"/>
                </a:lnTo>
                <a:lnTo>
                  <a:pt x="0" y="4861265"/>
                </a:lnTo>
                <a:lnTo>
                  <a:pt x="0" y="0"/>
                </a:lnTo>
                <a:close/>
              </a:path>
            </a:pathLst>
          </a:custGeom>
          <a:blipFill>
            <a:blip r:embed="rId7"/>
            <a:stretch>
              <a:fillRect/>
            </a:stretch>
          </a:blipFill>
        </p:spPr>
        <p:txBody>
          <a:bodyPr/>
          <a:lstStyle/>
          <a:p>
            <a:endParaRPr lang="en-US"/>
          </a:p>
        </p:txBody>
      </p:sp>
      <p:sp>
        <p:nvSpPr>
          <p:cNvPr id="9" name="Freeform 9"/>
          <p:cNvSpPr/>
          <p:nvPr/>
        </p:nvSpPr>
        <p:spPr>
          <a:xfrm>
            <a:off x="5258520" y="2772880"/>
            <a:ext cx="3645949" cy="4861266"/>
          </a:xfrm>
          <a:custGeom>
            <a:avLst/>
            <a:gdLst/>
            <a:ahLst/>
            <a:cxnLst/>
            <a:rect l="l" t="t" r="r" b="b"/>
            <a:pathLst>
              <a:path w="3645949" h="4861266">
                <a:moveTo>
                  <a:pt x="0" y="0"/>
                </a:moveTo>
                <a:lnTo>
                  <a:pt x="3645950" y="0"/>
                </a:lnTo>
                <a:lnTo>
                  <a:pt x="3645950" y="4861265"/>
                </a:lnTo>
                <a:lnTo>
                  <a:pt x="0" y="4861265"/>
                </a:lnTo>
                <a:lnTo>
                  <a:pt x="0" y="0"/>
                </a:lnTo>
                <a:close/>
              </a:path>
            </a:pathLst>
          </a:custGeom>
          <a:blipFill>
            <a:blip r:embed="rId8"/>
            <a:stretch>
              <a:fillRect/>
            </a:stretch>
          </a:blipFill>
        </p:spPr>
        <p:txBody>
          <a:bodyPr/>
          <a:lstStyle/>
          <a:p>
            <a:endParaRPr lang="en-US"/>
          </a:p>
        </p:txBody>
      </p:sp>
      <p:sp>
        <p:nvSpPr>
          <p:cNvPr id="10" name="Freeform 10"/>
          <p:cNvSpPr/>
          <p:nvPr/>
        </p:nvSpPr>
        <p:spPr>
          <a:xfrm>
            <a:off x="755851" y="2772880"/>
            <a:ext cx="3238818" cy="4861266"/>
          </a:xfrm>
          <a:custGeom>
            <a:avLst/>
            <a:gdLst/>
            <a:ahLst/>
            <a:cxnLst/>
            <a:rect l="l" t="t" r="r" b="b"/>
            <a:pathLst>
              <a:path w="3238818" h="4861266">
                <a:moveTo>
                  <a:pt x="0" y="0"/>
                </a:moveTo>
                <a:lnTo>
                  <a:pt x="3238818" y="0"/>
                </a:lnTo>
                <a:lnTo>
                  <a:pt x="3238818" y="4861265"/>
                </a:lnTo>
                <a:lnTo>
                  <a:pt x="0" y="4861265"/>
                </a:lnTo>
                <a:lnTo>
                  <a:pt x="0" y="0"/>
                </a:lnTo>
                <a:close/>
              </a:path>
            </a:pathLst>
          </a:custGeom>
          <a:blipFill>
            <a:blip r:embed="rId9"/>
            <a:stretch>
              <a:fillRect/>
            </a:stretch>
          </a:blipFill>
        </p:spPr>
        <p:txBody>
          <a:bodyPr/>
          <a:lstStyle/>
          <a:p>
            <a:endParaRPr lang="en-US"/>
          </a:p>
        </p:txBody>
      </p:sp>
      <p:sp>
        <p:nvSpPr>
          <p:cNvPr id="11" name="TextBox 11"/>
          <p:cNvSpPr txBox="1"/>
          <p:nvPr/>
        </p:nvSpPr>
        <p:spPr>
          <a:xfrm>
            <a:off x="894582" y="9469183"/>
            <a:ext cx="3535196" cy="332223"/>
          </a:xfrm>
          <a:prstGeom prst="rect">
            <a:avLst/>
          </a:prstGeom>
        </p:spPr>
        <p:txBody>
          <a:bodyPr lIns="0" tIns="0" rIns="0" bIns="0" rtlCol="0" anchor="t">
            <a:spAutoFit/>
          </a:bodyPr>
          <a:lstStyle/>
          <a:p>
            <a:pPr algn="l">
              <a:lnSpc>
                <a:spcPts val="2505"/>
              </a:lnSpc>
            </a:pPr>
            <a:r>
              <a:rPr lang="en-US" sz="2277">
                <a:solidFill>
                  <a:srgbClr val="000000"/>
                </a:solidFill>
                <a:latin typeface="More Sugar"/>
                <a:ea typeface="More Sugar"/>
                <a:cs typeface="More Sugar"/>
                <a:sym typeface="More Sugar"/>
              </a:rPr>
              <a:t>RP PORNMONGKOLSUK</a:t>
            </a:r>
          </a:p>
        </p:txBody>
      </p:sp>
      <p:sp>
        <p:nvSpPr>
          <p:cNvPr id="12" name="TextBox 12"/>
          <p:cNvSpPr txBox="1"/>
          <p:nvPr/>
        </p:nvSpPr>
        <p:spPr>
          <a:xfrm>
            <a:off x="13116070" y="9469183"/>
            <a:ext cx="4431356" cy="331592"/>
          </a:xfrm>
          <a:prstGeom prst="rect">
            <a:avLst/>
          </a:prstGeom>
        </p:spPr>
        <p:txBody>
          <a:bodyPr lIns="0" tIns="0" rIns="0" bIns="0" rtlCol="0" anchor="t">
            <a:spAutoFit/>
          </a:bodyPr>
          <a:lstStyle/>
          <a:p>
            <a:pPr algn="r">
              <a:lnSpc>
                <a:spcPts val="2500"/>
              </a:lnSpc>
            </a:pPr>
            <a:r>
              <a:rPr lang="en-US" sz="2273">
                <a:solidFill>
                  <a:srgbClr val="000000"/>
                </a:solidFill>
                <a:latin typeface="More Sugar"/>
                <a:ea typeface="More Sugar"/>
                <a:cs typeface="More Sugar"/>
                <a:sym typeface="More Sugar"/>
              </a:rPr>
              <a:t>JANUARY 2025</a:t>
            </a:r>
          </a:p>
        </p:txBody>
      </p:sp>
      <p:sp>
        <p:nvSpPr>
          <p:cNvPr id="13" name="TextBox 13"/>
          <p:cNvSpPr txBox="1"/>
          <p:nvPr/>
        </p:nvSpPr>
        <p:spPr>
          <a:xfrm>
            <a:off x="621925" y="7954280"/>
            <a:ext cx="3506670" cy="501664"/>
          </a:xfrm>
          <a:prstGeom prst="rect">
            <a:avLst/>
          </a:prstGeom>
        </p:spPr>
        <p:txBody>
          <a:bodyPr lIns="0" tIns="0" rIns="0" bIns="0" rtlCol="0" anchor="t">
            <a:spAutoFit/>
          </a:bodyPr>
          <a:lstStyle/>
          <a:p>
            <a:pPr algn="ctr">
              <a:lnSpc>
                <a:spcPts val="3850"/>
              </a:lnSpc>
            </a:pPr>
            <a:r>
              <a:rPr lang="en-US" sz="3500">
                <a:solidFill>
                  <a:srgbClr val="FFFFFF"/>
                </a:solidFill>
                <a:latin typeface="More Sugar"/>
                <a:ea typeface="More Sugar"/>
                <a:cs typeface="More Sugar"/>
                <a:sym typeface="More Sugar"/>
              </a:rPr>
              <a:t>THAILAND</a:t>
            </a:r>
          </a:p>
        </p:txBody>
      </p:sp>
      <p:sp>
        <p:nvSpPr>
          <p:cNvPr id="14" name="TextBox 14"/>
          <p:cNvSpPr txBox="1"/>
          <p:nvPr/>
        </p:nvSpPr>
        <p:spPr>
          <a:xfrm>
            <a:off x="9968668" y="7954280"/>
            <a:ext cx="3506670" cy="501664"/>
          </a:xfrm>
          <a:prstGeom prst="rect">
            <a:avLst/>
          </a:prstGeom>
        </p:spPr>
        <p:txBody>
          <a:bodyPr lIns="0" tIns="0" rIns="0" bIns="0" rtlCol="0" anchor="t">
            <a:spAutoFit/>
          </a:bodyPr>
          <a:lstStyle/>
          <a:p>
            <a:pPr algn="ctr">
              <a:lnSpc>
                <a:spcPts val="3850"/>
              </a:lnSpc>
            </a:pPr>
            <a:r>
              <a:rPr lang="en-US" sz="3500">
                <a:solidFill>
                  <a:srgbClr val="FFFFFF"/>
                </a:solidFill>
                <a:latin typeface="More Sugar"/>
                <a:ea typeface="More Sugar"/>
                <a:cs typeface="More Sugar"/>
                <a:sym typeface="More Sugar"/>
              </a:rPr>
              <a:t>BROWN, RI</a:t>
            </a:r>
          </a:p>
        </p:txBody>
      </p:sp>
      <p:sp>
        <p:nvSpPr>
          <p:cNvPr id="15" name="TextBox 15"/>
          <p:cNvSpPr txBox="1"/>
          <p:nvPr/>
        </p:nvSpPr>
        <p:spPr>
          <a:xfrm>
            <a:off x="14166556" y="7954280"/>
            <a:ext cx="3506670" cy="501664"/>
          </a:xfrm>
          <a:prstGeom prst="rect">
            <a:avLst/>
          </a:prstGeom>
        </p:spPr>
        <p:txBody>
          <a:bodyPr lIns="0" tIns="0" rIns="0" bIns="0" rtlCol="0" anchor="t">
            <a:spAutoFit/>
          </a:bodyPr>
          <a:lstStyle/>
          <a:p>
            <a:pPr algn="ctr">
              <a:lnSpc>
                <a:spcPts val="3850"/>
              </a:lnSpc>
            </a:pPr>
            <a:r>
              <a:rPr lang="en-US" sz="3500">
                <a:solidFill>
                  <a:srgbClr val="FFFFFF"/>
                </a:solidFill>
                <a:latin typeface="More Sugar"/>
                <a:ea typeface="More Sugar"/>
                <a:cs typeface="More Sugar"/>
                <a:sym typeface="More Sugar"/>
              </a:rPr>
              <a:t>DUKE, NC</a:t>
            </a:r>
          </a:p>
        </p:txBody>
      </p:sp>
      <p:sp>
        <p:nvSpPr>
          <p:cNvPr id="16" name="TextBox 16"/>
          <p:cNvSpPr txBox="1"/>
          <p:nvPr/>
        </p:nvSpPr>
        <p:spPr>
          <a:xfrm>
            <a:off x="1219822" y="8341643"/>
            <a:ext cx="2310877" cy="522458"/>
          </a:xfrm>
          <a:prstGeom prst="rect">
            <a:avLst/>
          </a:prstGeom>
        </p:spPr>
        <p:txBody>
          <a:bodyPr lIns="0" tIns="0" rIns="0" bIns="0" rtlCol="0" anchor="t">
            <a:spAutoFit/>
          </a:bodyPr>
          <a:lstStyle/>
          <a:p>
            <a:pPr algn="ctr">
              <a:lnSpc>
                <a:spcPts val="4361"/>
              </a:lnSpc>
            </a:pPr>
            <a:r>
              <a:rPr lang="en-US" sz="2659" spc="-79">
                <a:solidFill>
                  <a:srgbClr val="FFFFFF"/>
                </a:solidFill>
                <a:latin typeface="More Sugar Thin"/>
                <a:ea typeface="More Sugar Thin"/>
                <a:cs typeface="More Sugar Thin"/>
                <a:sym typeface="More Sugar Thin"/>
              </a:rPr>
              <a:t>1998 - 2016</a:t>
            </a:r>
          </a:p>
        </p:txBody>
      </p:sp>
      <p:sp>
        <p:nvSpPr>
          <p:cNvPr id="17" name="TextBox 17"/>
          <p:cNvSpPr txBox="1"/>
          <p:nvPr/>
        </p:nvSpPr>
        <p:spPr>
          <a:xfrm>
            <a:off x="10562652" y="8341643"/>
            <a:ext cx="2310877" cy="522458"/>
          </a:xfrm>
          <a:prstGeom prst="rect">
            <a:avLst/>
          </a:prstGeom>
        </p:spPr>
        <p:txBody>
          <a:bodyPr lIns="0" tIns="0" rIns="0" bIns="0" rtlCol="0" anchor="t">
            <a:spAutoFit/>
          </a:bodyPr>
          <a:lstStyle/>
          <a:p>
            <a:pPr algn="ctr">
              <a:lnSpc>
                <a:spcPts val="4361"/>
              </a:lnSpc>
            </a:pPr>
            <a:r>
              <a:rPr lang="en-US" sz="2659" spc="-79">
                <a:solidFill>
                  <a:srgbClr val="FFFFFF"/>
                </a:solidFill>
                <a:latin typeface="More Sugar Thin"/>
                <a:ea typeface="More Sugar Thin"/>
                <a:cs typeface="More Sugar Thin"/>
                <a:sym typeface="More Sugar Thin"/>
              </a:rPr>
              <a:t>2017 - 2021</a:t>
            </a:r>
          </a:p>
        </p:txBody>
      </p:sp>
      <p:sp>
        <p:nvSpPr>
          <p:cNvPr id="18" name="TextBox 18"/>
          <p:cNvSpPr txBox="1"/>
          <p:nvPr/>
        </p:nvSpPr>
        <p:spPr>
          <a:xfrm>
            <a:off x="5070985" y="7981281"/>
            <a:ext cx="4021021" cy="438136"/>
          </a:xfrm>
          <a:prstGeom prst="rect">
            <a:avLst/>
          </a:prstGeom>
        </p:spPr>
        <p:txBody>
          <a:bodyPr lIns="0" tIns="0" rIns="0" bIns="0" rtlCol="0" anchor="t">
            <a:spAutoFit/>
          </a:bodyPr>
          <a:lstStyle/>
          <a:p>
            <a:pPr algn="ctr">
              <a:lnSpc>
                <a:spcPts val="3300"/>
              </a:lnSpc>
            </a:pPr>
            <a:r>
              <a:rPr lang="en-US" sz="3000">
                <a:solidFill>
                  <a:srgbClr val="FFFFFF"/>
                </a:solidFill>
                <a:latin typeface="More Sugar"/>
                <a:ea typeface="More Sugar"/>
                <a:cs typeface="More Sugar"/>
                <a:sym typeface="More Sugar"/>
              </a:rPr>
              <a:t>BLAIR ACADEMY, NJ</a:t>
            </a:r>
          </a:p>
        </p:txBody>
      </p:sp>
      <p:sp>
        <p:nvSpPr>
          <p:cNvPr id="19" name="TextBox 19"/>
          <p:cNvSpPr txBox="1"/>
          <p:nvPr/>
        </p:nvSpPr>
        <p:spPr>
          <a:xfrm>
            <a:off x="5926057" y="8341643"/>
            <a:ext cx="2310877" cy="522458"/>
          </a:xfrm>
          <a:prstGeom prst="rect">
            <a:avLst/>
          </a:prstGeom>
        </p:spPr>
        <p:txBody>
          <a:bodyPr lIns="0" tIns="0" rIns="0" bIns="0" rtlCol="0" anchor="t">
            <a:spAutoFit/>
          </a:bodyPr>
          <a:lstStyle/>
          <a:p>
            <a:pPr algn="ctr">
              <a:lnSpc>
                <a:spcPts val="4361"/>
              </a:lnSpc>
            </a:pPr>
            <a:r>
              <a:rPr lang="en-US" sz="2659" spc="-79">
                <a:solidFill>
                  <a:srgbClr val="FFFFFF"/>
                </a:solidFill>
                <a:latin typeface="More Sugar Thin"/>
                <a:ea typeface="More Sugar Thin"/>
                <a:cs typeface="More Sugar Thin"/>
                <a:sym typeface="More Sugar Thin"/>
              </a:rPr>
              <a:t>2016 - 2017</a:t>
            </a:r>
          </a:p>
        </p:txBody>
      </p:sp>
      <p:sp>
        <p:nvSpPr>
          <p:cNvPr id="20" name="TextBox 20"/>
          <p:cNvSpPr txBox="1"/>
          <p:nvPr/>
        </p:nvSpPr>
        <p:spPr>
          <a:xfrm>
            <a:off x="14764452" y="8341643"/>
            <a:ext cx="2310877" cy="522458"/>
          </a:xfrm>
          <a:prstGeom prst="rect">
            <a:avLst/>
          </a:prstGeom>
        </p:spPr>
        <p:txBody>
          <a:bodyPr lIns="0" tIns="0" rIns="0" bIns="0" rtlCol="0" anchor="t">
            <a:spAutoFit/>
          </a:bodyPr>
          <a:lstStyle/>
          <a:p>
            <a:pPr algn="ctr">
              <a:lnSpc>
                <a:spcPts val="4361"/>
              </a:lnSpc>
            </a:pPr>
            <a:r>
              <a:rPr lang="en-US" sz="2659" spc="-79">
                <a:solidFill>
                  <a:srgbClr val="FFFFFF"/>
                </a:solidFill>
                <a:latin typeface="More Sugar Thin"/>
                <a:ea typeface="More Sugar Thin"/>
                <a:cs typeface="More Sugar Thin"/>
                <a:sym typeface="More Sugar Thin"/>
              </a:rPr>
              <a:t>2021 - now</a:t>
            </a:r>
          </a:p>
        </p:txBody>
      </p:sp>
      <p:sp>
        <p:nvSpPr>
          <p:cNvPr id="21" name="Freeform 21"/>
          <p:cNvSpPr/>
          <p:nvPr/>
        </p:nvSpPr>
        <p:spPr>
          <a:xfrm flipH="1">
            <a:off x="926924" y="802893"/>
            <a:ext cx="4135067" cy="969861"/>
          </a:xfrm>
          <a:custGeom>
            <a:avLst/>
            <a:gdLst/>
            <a:ahLst/>
            <a:cxnLst/>
            <a:rect l="l" t="t" r="r" b="b"/>
            <a:pathLst>
              <a:path w="4135067" h="969861">
                <a:moveTo>
                  <a:pt x="4135067" y="0"/>
                </a:moveTo>
                <a:lnTo>
                  <a:pt x="0" y="0"/>
                </a:lnTo>
                <a:lnTo>
                  <a:pt x="0" y="969862"/>
                </a:lnTo>
                <a:lnTo>
                  <a:pt x="4135067" y="969862"/>
                </a:lnTo>
                <a:lnTo>
                  <a:pt x="4135067"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22" name="TextBox 22"/>
          <p:cNvSpPr txBox="1"/>
          <p:nvPr/>
        </p:nvSpPr>
        <p:spPr>
          <a:xfrm>
            <a:off x="621925" y="1068548"/>
            <a:ext cx="4670610" cy="604432"/>
          </a:xfrm>
          <a:prstGeom prst="rect">
            <a:avLst/>
          </a:prstGeom>
        </p:spPr>
        <p:txBody>
          <a:bodyPr lIns="0" tIns="0" rIns="0" bIns="0" rtlCol="0" anchor="t">
            <a:spAutoFit/>
          </a:bodyPr>
          <a:lstStyle/>
          <a:p>
            <a:pPr algn="ctr">
              <a:lnSpc>
                <a:spcPts val="4603"/>
              </a:lnSpc>
            </a:pPr>
            <a:r>
              <a:rPr lang="en-US" sz="4185">
                <a:solidFill>
                  <a:srgbClr val="000000"/>
                </a:solidFill>
                <a:latin typeface="More Sugar"/>
                <a:ea typeface="More Sugar"/>
                <a:cs typeface="More Sugar"/>
                <a:sym typeface="More Sugar"/>
              </a:rPr>
              <a:t>TIMELINE</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9222" b="-9222"/>
            </a:stretch>
          </a:blipFill>
        </p:spPr>
        <p:txBody>
          <a:bodyPr/>
          <a:lstStyle/>
          <a:p>
            <a:endParaRPr lang="en-US"/>
          </a:p>
        </p:txBody>
      </p:sp>
      <p:sp>
        <p:nvSpPr>
          <p:cNvPr id="3" name="Freeform 3"/>
          <p:cNvSpPr/>
          <p:nvPr/>
        </p:nvSpPr>
        <p:spPr>
          <a:xfrm>
            <a:off x="556198" y="9366187"/>
            <a:ext cx="2289328" cy="457866"/>
          </a:xfrm>
          <a:custGeom>
            <a:avLst/>
            <a:gdLst/>
            <a:ahLst/>
            <a:cxnLst/>
            <a:rect l="l" t="t" r="r" b="b"/>
            <a:pathLst>
              <a:path w="2289328" h="457866">
                <a:moveTo>
                  <a:pt x="0" y="0"/>
                </a:moveTo>
                <a:lnTo>
                  <a:pt x="2289328" y="0"/>
                </a:lnTo>
                <a:lnTo>
                  <a:pt x="2289328" y="457865"/>
                </a:lnTo>
                <a:lnTo>
                  <a:pt x="0" y="45786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a:off x="2241787" y="9379627"/>
            <a:ext cx="2289328" cy="457866"/>
          </a:xfrm>
          <a:custGeom>
            <a:avLst/>
            <a:gdLst/>
            <a:ahLst/>
            <a:cxnLst/>
            <a:rect l="l" t="t" r="r" b="b"/>
            <a:pathLst>
              <a:path w="2289328" h="457866">
                <a:moveTo>
                  <a:pt x="0" y="0"/>
                </a:moveTo>
                <a:lnTo>
                  <a:pt x="2289328" y="0"/>
                </a:lnTo>
                <a:lnTo>
                  <a:pt x="2289328" y="457865"/>
                </a:lnTo>
                <a:lnTo>
                  <a:pt x="0" y="45786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Freeform 5"/>
          <p:cNvSpPr/>
          <p:nvPr/>
        </p:nvSpPr>
        <p:spPr>
          <a:xfrm>
            <a:off x="15824812" y="9401600"/>
            <a:ext cx="1918053" cy="383611"/>
          </a:xfrm>
          <a:custGeom>
            <a:avLst/>
            <a:gdLst/>
            <a:ahLst/>
            <a:cxnLst/>
            <a:rect l="l" t="t" r="r" b="b"/>
            <a:pathLst>
              <a:path w="1918053" h="383611">
                <a:moveTo>
                  <a:pt x="0" y="0"/>
                </a:moveTo>
                <a:lnTo>
                  <a:pt x="1918053" y="0"/>
                </a:lnTo>
                <a:lnTo>
                  <a:pt x="1918053" y="383610"/>
                </a:lnTo>
                <a:lnTo>
                  <a:pt x="0" y="38361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6" name="Freeform 6"/>
          <p:cNvSpPr/>
          <p:nvPr/>
        </p:nvSpPr>
        <p:spPr>
          <a:xfrm>
            <a:off x="15183095" y="9401600"/>
            <a:ext cx="1918053" cy="383611"/>
          </a:xfrm>
          <a:custGeom>
            <a:avLst/>
            <a:gdLst/>
            <a:ahLst/>
            <a:cxnLst/>
            <a:rect l="l" t="t" r="r" b="b"/>
            <a:pathLst>
              <a:path w="1918053" h="383611">
                <a:moveTo>
                  <a:pt x="0" y="0"/>
                </a:moveTo>
                <a:lnTo>
                  <a:pt x="1918054" y="0"/>
                </a:lnTo>
                <a:lnTo>
                  <a:pt x="1918054" y="383610"/>
                </a:lnTo>
                <a:lnTo>
                  <a:pt x="0" y="38361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7" name="Freeform 7"/>
          <p:cNvSpPr/>
          <p:nvPr/>
        </p:nvSpPr>
        <p:spPr>
          <a:xfrm rot="-10800000" flipV="1">
            <a:off x="894582" y="984176"/>
            <a:ext cx="5836493" cy="1761560"/>
          </a:xfrm>
          <a:custGeom>
            <a:avLst/>
            <a:gdLst/>
            <a:ahLst/>
            <a:cxnLst/>
            <a:rect l="l" t="t" r="r" b="b"/>
            <a:pathLst>
              <a:path w="5836493" h="1761560">
                <a:moveTo>
                  <a:pt x="0" y="1761560"/>
                </a:moveTo>
                <a:lnTo>
                  <a:pt x="5836493" y="1761560"/>
                </a:lnTo>
                <a:lnTo>
                  <a:pt x="5836493" y="0"/>
                </a:lnTo>
                <a:lnTo>
                  <a:pt x="0" y="0"/>
                </a:lnTo>
                <a:lnTo>
                  <a:pt x="0" y="176156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8" name="Freeform 8"/>
          <p:cNvSpPr/>
          <p:nvPr/>
        </p:nvSpPr>
        <p:spPr>
          <a:xfrm flipV="1">
            <a:off x="787622" y="103396"/>
            <a:ext cx="5836493" cy="1761560"/>
          </a:xfrm>
          <a:custGeom>
            <a:avLst/>
            <a:gdLst/>
            <a:ahLst/>
            <a:cxnLst/>
            <a:rect l="l" t="t" r="r" b="b"/>
            <a:pathLst>
              <a:path w="5836493" h="1761560">
                <a:moveTo>
                  <a:pt x="0" y="1761560"/>
                </a:moveTo>
                <a:lnTo>
                  <a:pt x="5836493" y="1761560"/>
                </a:lnTo>
                <a:lnTo>
                  <a:pt x="5836493" y="0"/>
                </a:lnTo>
                <a:lnTo>
                  <a:pt x="0" y="0"/>
                </a:lnTo>
                <a:lnTo>
                  <a:pt x="0" y="176156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9" name="Freeform 9"/>
          <p:cNvSpPr/>
          <p:nvPr/>
        </p:nvSpPr>
        <p:spPr>
          <a:xfrm>
            <a:off x="13142296" y="3304475"/>
            <a:ext cx="3641543" cy="4855391"/>
          </a:xfrm>
          <a:custGeom>
            <a:avLst/>
            <a:gdLst/>
            <a:ahLst/>
            <a:cxnLst/>
            <a:rect l="l" t="t" r="r" b="b"/>
            <a:pathLst>
              <a:path w="3641543" h="4855391">
                <a:moveTo>
                  <a:pt x="0" y="0"/>
                </a:moveTo>
                <a:lnTo>
                  <a:pt x="3641543" y="0"/>
                </a:lnTo>
                <a:lnTo>
                  <a:pt x="3641543" y="4855390"/>
                </a:lnTo>
                <a:lnTo>
                  <a:pt x="0" y="4855390"/>
                </a:lnTo>
                <a:lnTo>
                  <a:pt x="0" y="0"/>
                </a:lnTo>
                <a:close/>
              </a:path>
            </a:pathLst>
          </a:custGeom>
          <a:blipFill>
            <a:blip r:embed="rId8"/>
            <a:stretch>
              <a:fillRect/>
            </a:stretch>
          </a:blipFill>
        </p:spPr>
        <p:txBody>
          <a:bodyPr/>
          <a:lstStyle/>
          <a:p>
            <a:endParaRPr lang="en-US"/>
          </a:p>
        </p:txBody>
      </p:sp>
      <p:sp>
        <p:nvSpPr>
          <p:cNvPr id="10" name="Freeform 10"/>
          <p:cNvSpPr/>
          <p:nvPr/>
        </p:nvSpPr>
        <p:spPr>
          <a:xfrm>
            <a:off x="5795912" y="3356973"/>
            <a:ext cx="6333859" cy="4750394"/>
          </a:xfrm>
          <a:custGeom>
            <a:avLst/>
            <a:gdLst/>
            <a:ahLst/>
            <a:cxnLst/>
            <a:rect l="l" t="t" r="r" b="b"/>
            <a:pathLst>
              <a:path w="6333859" h="4750394">
                <a:moveTo>
                  <a:pt x="0" y="0"/>
                </a:moveTo>
                <a:lnTo>
                  <a:pt x="6333859" y="0"/>
                </a:lnTo>
                <a:lnTo>
                  <a:pt x="6333859" y="4750394"/>
                </a:lnTo>
                <a:lnTo>
                  <a:pt x="0" y="4750394"/>
                </a:lnTo>
                <a:lnTo>
                  <a:pt x="0" y="0"/>
                </a:lnTo>
                <a:close/>
              </a:path>
            </a:pathLst>
          </a:custGeom>
          <a:blipFill>
            <a:blip r:embed="rId9"/>
            <a:stretch>
              <a:fillRect/>
            </a:stretch>
          </a:blipFill>
        </p:spPr>
        <p:txBody>
          <a:bodyPr/>
          <a:lstStyle/>
          <a:p>
            <a:endParaRPr lang="en-US"/>
          </a:p>
        </p:txBody>
      </p:sp>
      <p:sp>
        <p:nvSpPr>
          <p:cNvPr id="11" name="Freeform 11"/>
          <p:cNvSpPr/>
          <p:nvPr/>
        </p:nvSpPr>
        <p:spPr>
          <a:xfrm>
            <a:off x="1459466" y="4423039"/>
            <a:ext cx="3565640" cy="2723257"/>
          </a:xfrm>
          <a:custGeom>
            <a:avLst/>
            <a:gdLst/>
            <a:ahLst/>
            <a:cxnLst/>
            <a:rect l="l" t="t" r="r" b="b"/>
            <a:pathLst>
              <a:path w="3565640" h="2723257">
                <a:moveTo>
                  <a:pt x="0" y="0"/>
                </a:moveTo>
                <a:lnTo>
                  <a:pt x="3565640" y="0"/>
                </a:lnTo>
                <a:lnTo>
                  <a:pt x="3565640" y="2723258"/>
                </a:lnTo>
                <a:lnTo>
                  <a:pt x="0" y="2723258"/>
                </a:lnTo>
                <a:lnTo>
                  <a:pt x="0" y="0"/>
                </a:lnTo>
                <a:close/>
              </a:path>
            </a:pathLst>
          </a:custGeom>
          <a:blipFill>
            <a:blip r:embed="rId10"/>
            <a:stretch>
              <a:fillRect/>
            </a:stretch>
          </a:blipFill>
        </p:spPr>
        <p:txBody>
          <a:bodyPr/>
          <a:lstStyle/>
          <a:p>
            <a:endParaRPr lang="en-US"/>
          </a:p>
        </p:txBody>
      </p:sp>
      <p:sp>
        <p:nvSpPr>
          <p:cNvPr id="12" name="TextBox 12"/>
          <p:cNvSpPr txBox="1"/>
          <p:nvPr/>
        </p:nvSpPr>
        <p:spPr>
          <a:xfrm>
            <a:off x="1224496" y="770814"/>
            <a:ext cx="5176666" cy="967662"/>
          </a:xfrm>
          <a:prstGeom prst="rect">
            <a:avLst/>
          </a:prstGeom>
        </p:spPr>
        <p:txBody>
          <a:bodyPr lIns="0" tIns="0" rIns="0" bIns="0" rtlCol="0" anchor="t">
            <a:spAutoFit/>
          </a:bodyPr>
          <a:lstStyle/>
          <a:p>
            <a:pPr algn="ctr">
              <a:lnSpc>
                <a:spcPts val="3788"/>
              </a:lnSpc>
            </a:pPr>
            <a:r>
              <a:rPr lang="en-US" sz="3443">
                <a:solidFill>
                  <a:srgbClr val="000000"/>
                </a:solidFill>
                <a:latin typeface="More Sugar"/>
                <a:ea typeface="More Sugar"/>
                <a:cs typeface="More Sugar"/>
                <a:sym typeface="More Sugar"/>
              </a:rPr>
              <a:t>INTERNATIONAL BIOLOGY OLYMPIAD</a:t>
            </a:r>
          </a:p>
        </p:txBody>
      </p:sp>
      <p:sp>
        <p:nvSpPr>
          <p:cNvPr id="13" name="TextBox 13"/>
          <p:cNvSpPr txBox="1"/>
          <p:nvPr/>
        </p:nvSpPr>
        <p:spPr>
          <a:xfrm>
            <a:off x="894582" y="9469183"/>
            <a:ext cx="3535196" cy="332223"/>
          </a:xfrm>
          <a:prstGeom prst="rect">
            <a:avLst/>
          </a:prstGeom>
        </p:spPr>
        <p:txBody>
          <a:bodyPr lIns="0" tIns="0" rIns="0" bIns="0" rtlCol="0" anchor="t">
            <a:spAutoFit/>
          </a:bodyPr>
          <a:lstStyle/>
          <a:p>
            <a:pPr algn="l">
              <a:lnSpc>
                <a:spcPts val="2505"/>
              </a:lnSpc>
            </a:pPr>
            <a:r>
              <a:rPr lang="en-US" sz="2277">
                <a:solidFill>
                  <a:srgbClr val="000000"/>
                </a:solidFill>
                <a:latin typeface="More Sugar"/>
                <a:ea typeface="More Sugar"/>
                <a:cs typeface="More Sugar"/>
                <a:sym typeface="More Sugar"/>
              </a:rPr>
              <a:t>RP PORNMONGKOLSUK</a:t>
            </a:r>
          </a:p>
        </p:txBody>
      </p:sp>
      <p:sp>
        <p:nvSpPr>
          <p:cNvPr id="14" name="TextBox 14"/>
          <p:cNvSpPr txBox="1"/>
          <p:nvPr/>
        </p:nvSpPr>
        <p:spPr>
          <a:xfrm>
            <a:off x="13116070" y="9469183"/>
            <a:ext cx="4431356" cy="331592"/>
          </a:xfrm>
          <a:prstGeom prst="rect">
            <a:avLst/>
          </a:prstGeom>
        </p:spPr>
        <p:txBody>
          <a:bodyPr lIns="0" tIns="0" rIns="0" bIns="0" rtlCol="0" anchor="t">
            <a:spAutoFit/>
          </a:bodyPr>
          <a:lstStyle/>
          <a:p>
            <a:pPr algn="r">
              <a:lnSpc>
                <a:spcPts val="2500"/>
              </a:lnSpc>
            </a:pPr>
            <a:r>
              <a:rPr lang="en-US" sz="2273">
                <a:solidFill>
                  <a:srgbClr val="000000"/>
                </a:solidFill>
                <a:latin typeface="More Sugar"/>
                <a:ea typeface="More Sugar"/>
                <a:cs typeface="More Sugar"/>
                <a:sym typeface="More Sugar"/>
              </a:rPr>
              <a:t>JANUARY 2025</a:t>
            </a:r>
          </a:p>
        </p:txBody>
      </p:sp>
      <p:sp>
        <p:nvSpPr>
          <p:cNvPr id="15" name="Freeform 15"/>
          <p:cNvSpPr/>
          <p:nvPr/>
        </p:nvSpPr>
        <p:spPr>
          <a:xfrm rot="-5120916" flipV="1">
            <a:off x="14635419" y="3285178"/>
            <a:ext cx="1857929" cy="841135"/>
          </a:xfrm>
          <a:custGeom>
            <a:avLst/>
            <a:gdLst/>
            <a:ahLst/>
            <a:cxnLst/>
            <a:rect l="l" t="t" r="r" b="b"/>
            <a:pathLst>
              <a:path w="1857929" h="841135">
                <a:moveTo>
                  <a:pt x="0" y="841135"/>
                </a:moveTo>
                <a:lnTo>
                  <a:pt x="1857928" y="841135"/>
                </a:lnTo>
                <a:lnTo>
                  <a:pt x="1857928" y="0"/>
                </a:lnTo>
                <a:lnTo>
                  <a:pt x="0" y="0"/>
                </a:lnTo>
                <a:lnTo>
                  <a:pt x="0" y="841135"/>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16" name="TextBox 16"/>
          <p:cNvSpPr txBox="1"/>
          <p:nvPr/>
        </p:nvSpPr>
        <p:spPr>
          <a:xfrm>
            <a:off x="10166233" y="2174028"/>
            <a:ext cx="5658579" cy="786157"/>
          </a:xfrm>
          <a:prstGeom prst="rect">
            <a:avLst/>
          </a:prstGeom>
        </p:spPr>
        <p:txBody>
          <a:bodyPr lIns="0" tIns="0" rIns="0" bIns="0" rtlCol="0" anchor="t">
            <a:spAutoFit/>
          </a:bodyPr>
          <a:lstStyle/>
          <a:p>
            <a:pPr algn="just">
              <a:lnSpc>
                <a:spcPts val="6559"/>
              </a:lnSpc>
            </a:pPr>
            <a:r>
              <a:rPr lang="en-US" sz="3999" spc="-119">
                <a:solidFill>
                  <a:srgbClr val="FFFFFF"/>
                </a:solidFill>
                <a:latin typeface="More Sugar Thin"/>
                <a:ea typeface="More Sugar Thin"/>
                <a:cs typeface="More Sugar Thin"/>
                <a:sym typeface="More Sugar Thin"/>
              </a:rPr>
              <a:t>Doesn’t know how to code</a:t>
            </a:r>
          </a:p>
        </p:txBody>
      </p:sp>
      <p:sp>
        <p:nvSpPr>
          <p:cNvPr id="17" name="TextBox 17"/>
          <p:cNvSpPr txBox="1"/>
          <p:nvPr/>
        </p:nvSpPr>
        <p:spPr>
          <a:xfrm>
            <a:off x="1224496" y="1824982"/>
            <a:ext cx="5176666" cy="438136"/>
          </a:xfrm>
          <a:prstGeom prst="rect">
            <a:avLst/>
          </a:prstGeom>
        </p:spPr>
        <p:txBody>
          <a:bodyPr lIns="0" tIns="0" rIns="0" bIns="0" rtlCol="0" anchor="t">
            <a:spAutoFit/>
          </a:bodyPr>
          <a:lstStyle/>
          <a:p>
            <a:pPr algn="ctr">
              <a:lnSpc>
                <a:spcPts val="3300"/>
              </a:lnSpc>
            </a:pPr>
            <a:r>
              <a:rPr lang="en-US" sz="3000">
                <a:solidFill>
                  <a:srgbClr val="000000"/>
                </a:solidFill>
                <a:latin typeface="More Sugar"/>
                <a:ea typeface="More Sugar"/>
                <a:cs typeface="More Sugar"/>
                <a:sym typeface="More Sugar"/>
              </a:rPr>
              <a:t>DENMARK, 2015</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US"/>
          </a:p>
        </p:txBody>
      </p:sp>
      <p:sp>
        <p:nvSpPr>
          <p:cNvPr id="3" name="Freeform 3"/>
          <p:cNvSpPr/>
          <p:nvPr/>
        </p:nvSpPr>
        <p:spPr>
          <a:xfrm flipH="1">
            <a:off x="556198" y="672772"/>
            <a:ext cx="4628601" cy="1085617"/>
          </a:xfrm>
          <a:custGeom>
            <a:avLst/>
            <a:gdLst/>
            <a:ahLst/>
            <a:cxnLst/>
            <a:rect l="l" t="t" r="r" b="b"/>
            <a:pathLst>
              <a:path w="4628601" h="1085617">
                <a:moveTo>
                  <a:pt x="4628601" y="0"/>
                </a:moveTo>
                <a:lnTo>
                  <a:pt x="0" y="0"/>
                </a:lnTo>
                <a:lnTo>
                  <a:pt x="0" y="1085617"/>
                </a:lnTo>
                <a:lnTo>
                  <a:pt x="4628601" y="1085617"/>
                </a:lnTo>
                <a:lnTo>
                  <a:pt x="4628601"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556198" y="9366187"/>
            <a:ext cx="2289328" cy="457866"/>
          </a:xfrm>
          <a:custGeom>
            <a:avLst/>
            <a:gdLst/>
            <a:ahLst/>
            <a:cxnLst/>
            <a:rect l="l" t="t" r="r" b="b"/>
            <a:pathLst>
              <a:path w="2289328" h="457866">
                <a:moveTo>
                  <a:pt x="0" y="0"/>
                </a:moveTo>
                <a:lnTo>
                  <a:pt x="2289328" y="0"/>
                </a:lnTo>
                <a:lnTo>
                  <a:pt x="2289328" y="457865"/>
                </a:lnTo>
                <a:lnTo>
                  <a:pt x="0" y="45786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Freeform 5"/>
          <p:cNvSpPr/>
          <p:nvPr/>
        </p:nvSpPr>
        <p:spPr>
          <a:xfrm>
            <a:off x="2201658" y="9379627"/>
            <a:ext cx="2289328" cy="457866"/>
          </a:xfrm>
          <a:custGeom>
            <a:avLst/>
            <a:gdLst/>
            <a:ahLst/>
            <a:cxnLst/>
            <a:rect l="l" t="t" r="r" b="b"/>
            <a:pathLst>
              <a:path w="2289328" h="457866">
                <a:moveTo>
                  <a:pt x="0" y="0"/>
                </a:moveTo>
                <a:lnTo>
                  <a:pt x="2289328" y="0"/>
                </a:lnTo>
                <a:lnTo>
                  <a:pt x="2289328" y="457865"/>
                </a:lnTo>
                <a:lnTo>
                  <a:pt x="0" y="45786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6" name="Freeform 6"/>
          <p:cNvSpPr/>
          <p:nvPr/>
        </p:nvSpPr>
        <p:spPr>
          <a:xfrm>
            <a:off x="15824812" y="9401600"/>
            <a:ext cx="1918053" cy="383611"/>
          </a:xfrm>
          <a:custGeom>
            <a:avLst/>
            <a:gdLst/>
            <a:ahLst/>
            <a:cxnLst/>
            <a:rect l="l" t="t" r="r" b="b"/>
            <a:pathLst>
              <a:path w="1918053" h="383611">
                <a:moveTo>
                  <a:pt x="0" y="0"/>
                </a:moveTo>
                <a:lnTo>
                  <a:pt x="1918053" y="0"/>
                </a:lnTo>
                <a:lnTo>
                  <a:pt x="1918053" y="383610"/>
                </a:lnTo>
                <a:lnTo>
                  <a:pt x="0" y="38361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7" name="Freeform 7"/>
          <p:cNvSpPr/>
          <p:nvPr/>
        </p:nvSpPr>
        <p:spPr>
          <a:xfrm>
            <a:off x="15183095" y="9401600"/>
            <a:ext cx="1918053" cy="383611"/>
          </a:xfrm>
          <a:custGeom>
            <a:avLst/>
            <a:gdLst/>
            <a:ahLst/>
            <a:cxnLst/>
            <a:rect l="l" t="t" r="r" b="b"/>
            <a:pathLst>
              <a:path w="1918053" h="383611">
                <a:moveTo>
                  <a:pt x="0" y="0"/>
                </a:moveTo>
                <a:lnTo>
                  <a:pt x="1918054" y="0"/>
                </a:lnTo>
                <a:lnTo>
                  <a:pt x="1918054" y="383610"/>
                </a:lnTo>
                <a:lnTo>
                  <a:pt x="0" y="38361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8" name="Freeform 8"/>
          <p:cNvSpPr/>
          <p:nvPr/>
        </p:nvSpPr>
        <p:spPr>
          <a:xfrm>
            <a:off x="773135" y="2506649"/>
            <a:ext cx="6923012" cy="6204749"/>
          </a:xfrm>
          <a:custGeom>
            <a:avLst/>
            <a:gdLst/>
            <a:ahLst/>
            <a:cxnLst/>
            <a:rect l="l" t="t" r="r" b="b"/>
            <a:pathLst>
              <a:path w="6923012" h="6204749">
                <a:moveTo>
                  <a:pt x="0" y="0"/>
                </a:moveTo>
                <a:lnTo>
                  <a:pt x="6923012" y="0"/>
                </a:lnTo>
                <a:lnTo>
                  <a:pt x="6923012" y="6204749"/>
                </a:lnTo>
                <a:lnTo>
                  <a:pt x="0" y="6204749"/>
                </a:lnTo>
                <a:lnTo>
                  <a:pt x="0" y="0"/>
                </a:lnTo>
                <a:close/>
              </a:path>
            </a:pathLst>
          </a:custGeom>
          <a:blipFill>
            <a:blip r:embed="rId7"/>
            <a:stretch>
              <a:fillRect/>
            </a:stretch>
          </a:blipFill>
        </p:spPr>
        <p:txBody>
          <a:bodyPr/>
          <a:lstStyle/>
          <a:p>
            <a:endParaRPr lang="en-US"/>
          </a:p>
        </p:txBody>
      </p:sp>
      <p:sp>
        <p:nvSpPr>
          <p:cNvPr id="9" name="Freeform 9"/>
          <p:cNvSpPr/>
          <p:nvPr/>
        </p:nvSpPr>
        <p:spPr>
          <a:xfrm>
            <a:off x="8484454" y="672772"/>
            <a:ext cx="4355103" cy="3837935"/>
          </a:xfrm>
          <a:custGeom>
            <a:avLst/>
            <a:gdLst/>
            <a:ahLst/>
            <a:cxnLst/>
            <a:rect l="l" t="t" r="r" b="b"/>
            <a:pathLst>
              <a:path w="4355103" h="3837935">
                <a:moveTo>
                  <a:pt x="0" y="0"/>
                </a:moveTo>
                <a:lnTo>
                  <a:pt x="4355103" y="0"/>
                </a:lnTo>
                <a:lnTo>
                  <a:pt x="4355103" y="3837935"/>
                </a:lnTo>
                <a:lnTo>
                  <a:pt x="0" y="3837935"/>
                </a:lnTo>
                <a:lnTo>
                  <a:pt x="0" y="0"/>
                </a:lnTo>
                <a:close/>
              </a:path>
            </a:pathLst>
          </a:custGeom>
          <a:blipFill>
            <a:blip r:embed="rId8"/>
            <a:stretch>
              <a:fillRect/>
            </a:stretch>
          </a:blipFill>
        </p:spPr>
        <p:txBody>
          <a:bodyPr/>
          <a:lstStyle/>
          <a:p>
            <a:endParaRPr lang="en-US"/>
          </a:p>
        </p:txBody>
      </p:sp>
      <p:sp>
        <p:nvSpPr>
          <p:cNvPr id="10" name="Freeform 10"/>
          <p:cNvSpPr/>
          <p:nvPr/>
        </p:nvSpPr>
        <p:spPr>
          <a:xfrm>
            <a:off x="12923398" y="4988979"/>
            <a:ext cx="4405414" cy="3992406"/>
          </a:xfrm>
          <a:custGeom>
            <a:avLst/>
            <a:gdLst/>
            <a:ahLst/>
            <a:cxnLst/>
            <a:rect l="l" t="t" r="r" b="b"/>
            <a:pathLst>
              <a:path w="4405414" h="3992406">
                <a:moveTo>
                  <a:pt x="0" y="0"/>
                </a:moveTo>
                <a:lnTo>
                  <a:pt x="4405414" y="0"/>
                </a:lnTo>
                <a:lnTo>
                  <a:pt x="4405414" y="3992407"/>
                </a:lnTo>
                <a:lnTo>
                  <a:pt x="0" y="3992407"/>
                </a:lnTo>
                <a:lnTo>
                  <a:pt x="0" y="0"/>
                </a:lnTo>
                <a:close/>
              </a:path>
            </a:pathLst>
          </a:custGeom>
          <a:blipFill>
            <a:blip r:embed="rId9"/>
            <a:stretch>
              <a:fillRect/>
            </a:stretch>
          </a:blipFill>
        </p:spPr>
        <p:txBody>
          <a:bodyPr/>
          <a:lstStyle/>
          <a:p>
            <a:endParaRPr lang="en-US"/>
          </a:p>
        </p:txBody>
      </p:sp>
      <p:sp>
        <p:nvSpPr>
          <p:cNvPr id="11" name="TextBox 11"/>
          <p:cNvSpPr txBox="1"/>
          <p:nvPr/>
        </p:nvSpPr>
        <p:spPr>
          <a:xfrm>
            <a:off x="1190578" y="937586"/>
            <a:ext cx="3684894" cy="734446"/>
          </a:xfrm>
          <a:prstGeom prst="rect">
            <a:avLst/>
          </a:prstGeom>
        </p:spPr>
        <p:txBody>
          <a:bodyPr lIns="0" tIns="0" rIns="0" bIns="0" rtlCol="0" anchor="t">
            <a:spAutoFit/>
          </a:bodyPr>
          <a:lstStyle/>
          <a:p>
            <a:pPr algn="ctr">
              <a:lnSpc>
                <a:spcPts val="5652"/>
              </a:lnSpc>
            </a:pPr>
            <a:r>
              <a:rPr lang="en-US" sz="5138">
                <a:solidFill>
                  <a:srgbClr val="000000"/>
                </a:solidFill>
                <a:latin typeface="More Sugar"/>
                <a:ea typeface="More Sugar"/>
                <a:cs typeface="More Sugar"/>
                <a:sym typeface="More Sugar"/>
              </a:rPr>
              <a:t>BROWN</a:t>
            </a:r>
          </a:p>
        </p:txBody>
      </p:sp>
      <p:sp>
        <p:nvSpPr>
          <p:cNvPr id="12" name="TextBox 12"/>
          <p:cNvSpPr txBox="1"/>
          <p:nvPr/>
        </p:nvSpPr>
        <p:spPr>
          <a:xfrm>
            <a:off x="894582" y="9469183"/>
            <a:ext cx="3535196" cy="332223"/>
          </a:xfrm>
          <a:prstGeom prst="rect">
            <a:avLst/>
          </a:prstGeom>
        </p:spPr>
        <p:txBody>
          <a:bodyPr lIns="0" tIns="0" rIns="0" bIns="0" rtlCol="0" anchor="t">
            <a:spAutoFit/>
          </a:bodyPr>
          <a:lstStyle/>
          <a:p>
            <a:pPr algn="l">
              <a:lnSpc>
                <a:spcPts val="2505"/>
              </a:lnSpc>
            </a:pPr>
            <a:r>
              <a:rPr lang="en-US" sz="2277">
                <a:solidFill>
                  <a:srgbClr val="000000"/>
                </a:solidFill>
                <a:latin typeface="More Sugar"/>
                <a:ea typeface="More Sugar"/>
                <a:cs typeface="More Sugar"/>
                <a:sym typeface="More Sugar"/>
              </a:rPr>
              <a:t>RP PORNMONGKOLSUK</a:t>
            </a:r>
          </a:p>
        </p:txBody>
      </p:sp>
      <p:sp>
        <p:nvSpPr>
          <p:cNvPr id="13" name="TextBox 13"/>
          <p:cNvSpPr txBox="1"/>
          <p:nvPr/>
        </p:nvSpPr>
        <p:spPr>
          <a:xfrm>
            <a:off x="13116070" y="9469183"/>
            <a:ext cx="4431356" cy="331592"/>
          </a:xfrm>
          <a:prstGeom prst="rect">
            <a:avLst/>
          </a:prstGeom>
        </p:spPr>
        <p:txBody>
          <a:bodyPr lIns="0" tIns="0" rIns="0" bIns="0" rtlCol="0" anchor="t">
            <a:spAutoFit/>
          </a:bodyPr>
          <a:lstStyle/>
          <a:p>
            <a:pPr algn="r">
              <a:lnSpc>
                <a:spcPts val="2500"/>
              </a:lnSpc>
            </a:pPr>
            <a:r>
              <a:rPr lang="en-US" sz="2273">
                <a:solidFill>
                  <a:srgbClr val="000000"/>
                </a:solidFill>
                <a:latin typeface="More Sugar"/>
                <a:ea typeface="More Sugar"/>
                <a:cs typeface="More Sugar"/>
                <a:sym typeface="More Sugar"/>
              </a:rPr>
              <a:t>JANUARY 2025</a:t>
            </a:r>
          </a:p>
        </p:txBody>
      </p:sp>
      <p:sp>
        <p:nvSpPr>
          <p:cNvPr id="14" name="TextBox 14"/>
          <p:cNvSpPr txBox="1"/>
          <p:nvPr/>
        </p:nvSpPr>
        <p:spPr>
          <a:xfrm>
            <a:off x="12839557" y="3589072"/>
            <a:ext cx="5658579" cy="786157"/>
          </a:xfrm>
          <a:prstGeom prst="rect">
            <a:avLst/>
          </a:prstGeom>
        </p:spPr>
        <p:txBody>
          <a:bodyPr lIns="0" tIns="0" rIns="0" bIns="0" rtlCol="0" anchor="t">
            <a:spAutoFit/>
          </a:bodyPr>
          <a:lstStyle/>
          <a:p>
            <a:pPr algn="just">
              <a:lnSpc>
                <a:spcPts val="6559"/>
              </a:lnSpc>
            </a:pPr>
            <a:r>
              <a:rPr lang="en-US" sz="3999" spc="-119">
                <a:solidFill>
                  <a:srgbClr val="FFFFFF"/>
                </a:solidFill>
                <a:latin typeface="More Sugar Thin"/>
                <a:ea typeface="More Sugar Thin"/>
                <a:cs typeface="More Sugar Thin"/>
                <a:sym typeface="More Sugar Thin"/>
              </a:rPr>
              <a:t>domestication</a:t>
            </a:r>
          </a:p>
        </p:txBody>
      </p:sp>
      <p:sp>
        <p:nvSpPr>
          <p:cNvPr id="15" name="TextBox 15"/>
          <p:cNvSpPr txBox="1"/>
          <p:nvPr/>
        </p:nvSpPr>
        <p:spPr>
          <a:xfrm>
            <a:off x="8484454" y="8195228"/>
            <a:ext cx="5658579" cy="786157"/>
          </a:xfrm>
          <a:prstGeom prst="rect">
            <a:avLst/>
          </a:prstGeom>
        </p:spPr>
        <p:txBody>
          <a:bodyPr lIns="0" tIns="0" rIns="0" bIns="0" rtlCol="0" anchor="t">
            <a:spAutoFit/>
          </a:bodyPr>
          <a:lstStyle/>
          <a:p>
            <a:pPr algn="just">
              <a:lnSpc>
                <a:spcPts val="6559"/>
              </a:lnSpc>
            </a:pPr>
            <a:r>
              <a:rPr lang="en-US" sz="3999" spc="-119">
                <a:solidFill>
                  <a:srgbClr val="FFFFFF"/>
                </a:solidFill>
                <a:latin typeface="More Sugar Thin"/>
                <a:ea typeface="More Sugar Thin"/>
                <a:cs typeface="More Sugar Thin"/>
                <a:sym typeface="More Sugar Thin"/>
              </a:rPr>
              <a:t>archaic introgression</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US"/>
          </a:p>
        </p:txBody>
      </p:sp>
      <p:sp>
        <p:nvSpPr>
          <p:cNvPr id="3" name="Freeform 3"/>
          <p:cNvSpPr/>
          <p:nvPr/>
        </p:nvSpPr>
        <p:spPr>
          <a:xfrm>
            <a:off x="556198" y="9366187"/>
            <a:ext cx="2289328" cy="457866"/>
          </a:xfrm>
          <a:custGeom>
            <a:avLst/>
            <a:gdLst/>
            <a:ahLst/>
            <a:cxnLst/>
            <a:rect l="l" t="t" r="r" b="b"/>
            <a:pathLst>
              <a:path w="2289328" h="457866">
                <a:moveTo>
                  <a:pt x="0" y="0"/>
                </a:moveTo>
                <a:lnTo>
                  <a:pt x="2289328" y="0"/>
                </a:lnTo>
                <a:lnTo>
                  <a:pt x="2289328" y="457865"/>
                </a:lnTo>
                <a:lnTo>
                  <a:pt x="0" y="45786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2241787" y="9379627"/>
            <a:ext cx="2289328" cy="457866"/>
          </a:xfrm>
          <a:custGeom>
            <a:avLst/>
            <a:gdLst/>
            <a:ahLst/>
            <a:cxnLst/>
            <a:rect l="l" t="t" r="r" b="b"/>
            <a:pathLst>
              <a:path w="2289328" h="457866">
                <a:moveTo>
                  <a:pt x="0" y="0"/>
                </a:moveTo>
                <a:lnTo>
                  <a:pt x="2289328" y="0"/>
                </a:lnTo>
                <a:lnTo>
                  <a:pt x="2289328" y="457865"/>
                </a:lnTo>
                <a:lnTo>
                  <a:pt x="0" y="45786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5" name="Freeform 5"/>
          <p:cNvSpPr/>
          <p:nvPr/>
        </p:nvSpPr>
        <p:spPr>
          <a:xfrm>
            <a:off x="15824812" y="9401600"/>
            <a:ext cx="1918053" cy="383611"/>
          </a:xfrm>
          <a:custGeom>
            <a:avLst/>
            <a:gdLst/>
            <a:ahLst/>
            <a:cxnLst/>
            <a:rect l="l" t="t" r="r" b="b"/>
            <a:pathLst>
              <a:path w="1918053" h="383611">
                <a:moveTo>
                  <a:pt x="0" y="0"/>
                </a:moveTo>
                <a:lnTo>
                  <a:pt x="1918053" y="0"/>
                </a:lnTo>
                <a:lnTo>
                  <a:pt x="1918053" y="383610"/>
                </a:lnTo>
                <a:lnTo>
                  <a:pt x="0" y="38361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6" name="Freeform 6"/>
          <p:cNvSpPr/>
          <p:nvPr/>
        </p:nvSpPr>
        <p:spPr>
          <a:xfrm>
            <a:off x="15183095" y="9401600"/>
            <a:ext cx="1918053" cy="383611"/>
          </a:xfrm>
          <a:custGeom>
            <a:avLst/>
            <a:gdLst/>
            <a:ahLst/>
            <a:cxnLst/>
            <a:rect l="l" t="t" r="r" b="b"/>
            <a:pathLst>
              <a:path w="1918053" h="383611">
                <a:moveTo>
                  <a:pt x="0" y="0"/>
                </a:moveTo>
                <a:lnTo>
                  <a:pt x="1918054" y="0"/>
                </a:lnTo>
                <a:lnTo>
                  <a:pt x="1918054" y="383610"/>
                </a:lnTo>
                <a:lnTo>
                  <a:pt x="0" y="38361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7" name="Freeform 7"/>
          <p:cNvSpPr/>
          <p:nvPr/>
        </p:nvSpPr>
        <p:spPr>
          <a:xfrm flipV="1">
            <a:off x="1099605" y="424897"/>
            <a:ext cx="4001103" cy="1207605"/>
          </a:xfrm>
          <a:custGeom>
            <a:avLst/>
            <a:gdLst/>
            <a:ahLst/>
            <a:cxnLst/>
            <a:rect l="l" t="t" r="r" b="b"/>
            <a:pathLst>
              <a:path w="4001103" h="1207605">
                <a:moveTo>
                  <a:pt x="0" y="1207606"/>
                </a:moveTo>
                <a:lnTo>
                  <a:pt x="4001103" y="1207606"/>
                </a:lnTo>
                <a:lnTo>
                  <a:pt x="4001103" y="0"/>
                </a:lnTo>
                <a:lnTo>
                  <a:pt x="0" y="0"/>
                </a:lnTo>
                <a:lnTo>
                  <a:pt x="0" y="1207606"/>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8" name="Freeform 8"/>
          <p:cNvSpPr/>
          <p:nvPr/>
        </p:nvSpPr>
        <p:spPr>
          <a:xfrm>
            <a:off x="1266318" y="1852705"/>
            <a:ext cx="6326920" cy="7293279"/>
          </a:xfrm>
          <a:custGeom>
            <a:avLst/>
            <a:gdLst/>
            <a:ahLst/>
            <a:cxnLst/>
            <a:rect l="l" t="t" r="r" b="b"/>
            <a:pathLst>
              <a:path w="6326920" h="7293279">
                <a:moveTo>
                  <a:pt x="0" y="0"/>
                </a:moveTo>
                <a:lnTo>
                  <a:pt x="6326920" y="0"/>
                </a:lnTo>
                <a:lnTo>
                  <a:pt x="6326920" y="7293279"/>
                </a:lnTo>
                <a:lnTo>
                  <a:pt x="0" y="7293279"/>
                </a:lnTo>
                <a:lnTo>
                  <a:pt x="0" y="0"/>
                </a:lnTo>
                <a:close/>
              </a:path>
            </a:pathLst>
          </a:custGeom>
          <a:blipFill>
            <a:blip r:embed="rId7"/>
            <a:stretch>
              <a:fillRect/>
            </a:stretch>
          </a:blipFill>
        </p:spPr>
        <p:txBody>
          <a:bodyPr/>
          <a:lstStyle/>
          <a:p>
            <a:endParaRPr lang="en-US"/>
          </a:p>
        </p:txBody>
      </p:sp>
      <p:sp>
        <p:nvSpPr>
          <p:cNvPr id="9" name="Freeform 9"/>
          <p:cNvSpPr/>
          <p:nvPr/>
        </p:nvSpPr>
        <p:spPr>
          <a:xfrm>
            <a:off x="8185146" y="5236664"/>
            <a:ext cx="3016227" cy="4021636"/>
          </a:xfrm>
          <a:custGeom>
            <a:avLst/>
            <a:gdLst/>
            <a:ahLst/>
            <a:cxnLst/>
            <a:rect l="l" t="t" r="r" b="b"/>
            <a:pathLst>
              <a:path w="3016227" h="4021636">
                <a:moveTo>
                  <a:pt x="0" y="0"/>
                </a:moveTo>
                <a:lnTo>
                  <a:pt x="3016227" y="0"/>
                </a:lnTo>
                <a:lnTo>
                  <a:pt x="3016227" y="4021636"/>
                </a:lnTo>
                <a:lnTo>
                  <a:pt x="0" y="4021636"/>
                </a:lnTo>
                <a:lnTo>
                  <a:pt x="0" y="0"/>
                </a:lnTo>
                <a:close/>
              </a:path>
            </a:pathLst>
          </a:custGeom>
          <a:blipFill>
            <a:blip r:embed="rId8"/>
            <a:stretch>
              <a:fillRect/>
            </a:stretch>
          </a:blipFill>
        </p:spPr>
        <p:txBody>
          <a:bodyPr/>
          <a:lstStyle/>
          <a:p>
            <a:endParaRPr lang="en-US"/>
          </a:p>
        </p:txBody>
      </p:sp>
      <p:sp>
        <p:nvSpPr>
          <p:cNvPr id="10" name="Freeform 10"/>
          <p:cNvSpPr/>
          <p:nvPr/>
        </p:nvSpPr>
        <p:spPr>
          <a:xfrm>
            <a:off x="8185146" y="1571249"/>
            <a:ext cx="4832308" cy="3224056"/>
          </a:xfrm>
          <a:custGeom>
            <a:avLst/>
            <a:gdLst/>
            <a:ahLst/>
            <a:cxnLst/>
            <a:rect l="l" t="t" r="r" b="b"/>
            <a:pathLst>
              <a:path w="4832308" h="3224056">
                <a:moveTo>
                  <a:pt x="0" y="0"/>
                </a:moveTo>
                <a:lnTo>
                  <a:pt x="4832308" y="0"/>
                </a:lnTo>
                <a:lnTo>
                  <a:pt x="4832308" y="3224056"/>
                </a:lnTo>
                <a:lnTo>
                  <a:pt x="0" y="3224056"/>
                </a:lnTo>
                <a:lnTo>
                  <a:pt x="0" y="0"/>
                </a:lnTo>
                <a:close/>
              </a:path>
            </a:pathLst>
          </a:custGeom>
          <a:blipFill>
            <a:blip r:embed="rId9"/>
            <a:stretch>
              <a:fillRect/>
            </a:stretch>
          </a:blipFill>
        </p:spPr>
        <p:txBody>
          <a:bodyPr/>
          <a:lstStyle/>
          <a:p>
            <a:endParaRPr lang="en-US"/>
          </a:p>
        </p:txBody>
      </p:sp>
      <p:sp>
        <p:nvSpPr>
          <p:cNvPr id="11" name="TextBox 11"/>
          <p:cNvSpPr txBox="1"/>
          <p:nvPr/>
        </p:nvSpPr>
        <p:spPr>
          <a:xfrm>
            <a:off x="1924181" y="728468"/>
            <a:ext cx="2351952" cy="730223"/>
          </a:xfrm>
          <a:prstGeom prst="rect">
            <a:avLst/>
          </a:prstGeom>
        </p:spPr>
        <p:txBody>
          <a:bodyPr lIns="0" tIns="0" rIns="0" bIns="0" rtlCol="0" anchor="t">
            <a:spAutoFit/>
          </a:bodyPr>
          <a:lstStyle/>
          <a:p>
            <a:pPr algn="ctr">
              <a:lnSpc>
                <a:spcPts val="5500"/>
              </a:lnSpc>
            </a:pPr>
            <a:r>
              <a:rPr lang="en-US" sz="5000">
                <a:solidFill>
                  <a:srgbClr val="000000"/>
                </a:solidFill>
                <a:latin typeface="More Sugar"/>
                <a:ea typeface="More Sugar"/>
                <a:cs typeface="More Sugar"/>
                <a:sym typeface="More Sugar"/>
              </a:rPr>
              <a:t>DUKE</a:t>
            </a:r>
          </a:p>
        </p:txBody>
      </p:sp>
      <p:sp>
        <p:nvSpPr>
          <p:cNvPr id="12" name="TextBox 12"/>
          <p:cNvSpPr txBox="1"/>
          <p:nvPr/>
        </p:nvSpPr>
        <p:spPr>
          <a:xfrm>
            <a:off x="894582" y="9469183"/>
            <a:ext cx="3535196" cy="332223"/>
          </a:xfrm>
          <a:prstGeom prst="rect">
            <a:avLst/>
          </a:prstGeom>
        </p:spPr>
        <p:txBody>
          <a:bodyPr lIns="0" tIns="0" rIns="0" bIns="0" rtlCol="0" anchor="t">
            <a:spAutoFit/>
          </a:bodyPr>
          <a:lstStyle/>
          <a:p>
            <a:pPr algn="l">
              <a:lnSpc>
                <a:spcPts val="2505"/>
              </a:lnSpc>
            </a:pPr>
            <a:r>
              <a:rPr lang="en-US" sz="2277">
                <a:solidFill>
                  <a:srgbClr val="000000"/>
                </a:solidFill>
                <a:latin typeface="More Sugar"/>
                <a:ea typeface="More Sugar"/>
                <a:cs typeface="More Sugar"/>
                <a:sym typeface="More Sugar"/>
              </a:rPr>
              <a:t>RP PORNMONGKOLSUK</a:t>
            </a:r>
          </a:p>
        </p:txBody>
      </p:sp>
      <p:sp>
        <p:nvSpPr>
          <p:cNvPr id="13" name="TextBox 13"/>
          <p:cNvSpPr txBox="1"/>
          <p:nvPr/>
        </p:nvSpPr>
        <p:spPr>
          <a:xfrm>
            <a:off x="13116070" y="9469183"/>
            <a:ext cx="4431356" cy="331592"/>
          </a:xfrm>
          <a:prstGeom prst="rect">
            <a:avLst/>
          </a:prstGeom>
        </p:spPr>
        <p:txBody>
          <a:bodyPr lIns="0" tIns="0" rIns="0" bIns="0" rtlCol="0" anchor="t">
            <a:spAutoFit/>
          </a:bodyPr>
          <a:lstStyle/>
          <a:p>
            <a:pPr algn="r">
              <a:lnSpc>
                <a:spcPts val="2500"/>
              </a:lnSpc>
            </a:pPr>
            <a:r>
              <a:rPr lang="en-US" sz="2273">
                <a:solidFill>
                  <a:srgbClr val="000000"/>
                </a:solidFill>
                <a:latin typeface="More Sugar"/>
                <a:ea typeface="More Sugar"/>
                <a:cs typeface="More Sugar"/>
                <a:sym typeface="More Sugar"/>
              </a:rPr>
              <a:t>JANUARY 2025</a:t>
            </a:r>
          </a:p>
        </p:txBody>
      </p:sp>
      <p:sp>
        <p:nvSpPr>
          <p:cNvPr id="14" name="TextBox 14"/>
          <p:cNvSpPr txBox="1"/>
          <p:nvPr/>
        </p:nvSpPr>
        <p:spPr>
          <a:xfrm>
            <a:off x="11867811" y="6456781"/>
            <a:ext cx="5753522" cy="1629184"/>
          </a:xfrm>
          <a:prstGeom prst="rect">
            <a:avLst/>
          </a:prstGeom>
        </p:spPr>
        <p:txBody>
          <a:bodyPr lIns="0" tIns="0" rIns="0" bIns="0" rtlCol="0" anchor="t">
            <a:spAutoFit/>
          </a:bodyPr>
          <a:lstStyle/>
          <a:p>
            <a:pPr algn="ctr">
              <a:lnSpc>
                <a:spcPts val="6670"/>
              </a:lnSpc>
            </a:pPr>
            <a:r>
              <a:rPr lang="en-US" sz="4067" spc="-122">
                <a:solidFill>
                  <a:srgbClr val="FFFFFF"/>
                </a:solidFill>
                <a:latin typeface="More Sugar Thin"/>
                <a:ea typeface="More Sugar Thin"/>
                <a:cs typeface="More Sugar Thin"/>
                <a:sym typeface="More Sugar Thin"/>
              </a:rPr>
              <a:t>“I study human evolution using ancient DNA”</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US"/>
          </a:p>
        </p:txBody>
      </p:sp>
      <p:sp>
        <p:nvSpPr>
          <p:cNvPr id="3" name="Freeform 3"/>
          <p:cNvSpPr/>
          <p:nvPr/>
        </p:nvSpPr>
        <p:spPr>
          <a:xfrm>
            <a:off x="556198" y="9366187"/>
            <a:ext cx="2289328" cy="457866"/>
          </a:xfrm>
          <a:custGeom>
            <a:avLst/>
            <a:gdLst/>
            <a:ahLst/>
            <a:cxnLst/>
            <a:rect l="l" t="t" r="r" b="b"/>
            <a:pathLst>
              <a:path w="2289328" h="457866">
                <a:moveTo>
                  <a:pt x="0" y="0"/>
                </a:moveTo>
                <a:lnTo>
                  <a:pt x="2289328" y="0"/>
                </a:lnTo>
                <a:lnTo>
                  <a:pt x="2289328" y="457865"/>
                </a:lnTo>
                <a:lnTo>
                  <a:pt x="0" y="45786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2241787" y="9379627"/>
            <a:ext cx="2289328" cy="457866"/>
          </a:xfrm>
          <a:custGeom>
            <a:avLst/>
            <a:gdLst/>
            <a:ahLst/>
            <a:cxnLst/>
            <a:rect l="l" t="t" r="r" b="b"/>
            <a:pathLst>
              <a:path w="2289328" h="457866">
                <a:moveTo>
                  <a:pt x="0" y="0"/>
                </a:moveTo>
                <a:lnTo>
                  <a:pt x="2289328" y="0"/>
                </a:lnTo>
                <a:lnTo>
                  <a:pt x="2289328" y="457865"/>
                </a:lnTo>
                <a:lnTo>
                  <a:pt x="0" y="45786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5" name="Freeform 5"/>
          <p:cNvSpPr/>
          <p:nvPr/>
        </p:nvSpPr>
        <p:spPr>
          <a:xfrm>
            <a:off x="15824812" y="9401600"/>
            <a:ext cx="1918053" cy="383611"/>
          </a:xfrm>
          <a:custGeom>
            <a:avLst/>
            <a:gdLst/>
            <a:ahLst/>
            <a:cxnLst/>
            <a:rect l="l" t="t" r="r" b="b"/>
            <a:pathLst>
              <a:path w="1918053" h="383611">
                <a:moveTo>
                  <a:pt x="0" y="0"/>
                </a:moveTo>
                <a:lnTo>
                  <a:pt x="1918053" y="0"/>
                </a:lnTo>
                <a:lnTo>
                  <a:pt x="1918053" y="383610"/>
                </a:lnTo>
                <a:lnTo>
                  <a:pt x="0" y="38361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6" name="Freeform 6"/>
          <p:cNvSpPr/>
          <p:nvPr/>
        </p:nvSpPr>
        <p:spPr>
          <a:xfrm>
            <a:off x="15183095" y="9401600"/>
            <a:ext cx="1918053" cy="383611"/>
          </a:xfrm>
          <a:custGeom>
            <a:avLst/>
            <a:gdLst/>
            <a:ahLst/>
            <a:cxnLst/>
            <a:rect l="l" t="t" r="r" b="b"/>
            <a:pathLst>
              <a:path w="1918053" h="383611">
                <a:moveTo>
                  <a:pt x="0" y="0"/>
                </a:moveTo>
                <a:lnTo>
                  <a:pt x="1918054" y="0"/>
                </a:lnTo>
                <a:lnTo>
                  <a:pt x="1918054" y="383610"/>
                </a:lnTo>
                <a:lnTo>
                  <a:pt x="0" y="38361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7" name="Freeform 7"/>
          <p:cNvSpPr/>
          <p:nvPr/>
        </p:nvSpPr>
        <p:spPr>
          <a:xfrm flipV="1">
            <a:off x="1099605" y="424897"/>
            <a:ext cx="4001103" cy="1207605"/>
          </a:xfrm>
          <a:custGeom>
            <a:avLst/>
            <a:gdLst/>
            <a:ahLst/>
            <a:cxnLst/>
            <a:rect l="l" t="t" r="r" b="b"/>
            <a:pathLst>
              <a:path w="4001103" h="1207605">
                <a:moveTo>
                  <a:pt x="0" y="1207606"/>
                </a:moveTo>
                <a:lnTo>
                  <a:pt x="4001103" y="1207606"/>
                </a:lnTo>
                <a:lnTo>
                  <a:pt x="4001103" y="0"/>
                </a:lnTo>
                <a:lnTo>
                  <a:pt x="0" y="0"/>
                </a:lnTo>
                <a:lnTo>
                  <a:pt x="0" y="1207606"/>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8" name="Freeform 8"/>
          <p:cNvSpPr/>
          <p:nvPr/>
        </p:nvSpPr>
        <p:spPr>
          <a:xfrm>
            <a:off x="474443" y="2876137"/>
            <a:ext cx="5284300" cy="3963225"/>
          </a:xfrm>
          <a:custGeom>
            <a:avLst/>
            <a:gdLst/>
            <a:ahLst/>
            <a:cxnLst/>
            <a:rect l="l" t="t" r="r" b="b"/>
            <a:pathLst>
              <a:path w="5284300" h="3963225">
                <a:moveTo>
                  <a:pt x="0" y="0"/>
                </a:moveTo>
                <a:lnTo>
                  <a:pt x="5284300" y="0"/>
                </a:lnTo>
                <a:lnTo>
                  <a:pt x="5284300" y="3963226"/>
                </a:lnTo>
                <a:lnTo>
                  <a:pt x="0" y="3963226"/>
                </a:lnTo>
                <a:lnTo>
                  <a:pt x="0" y="0"/>
                </a:lnTo>
                <a:close/>
              </a:path>
            </a:pathLst>
          </a:custGeom>
          <a:blipFill>
            <a:blip r:embed="rId7"/>
            <a:stretch>
              <a:fillRect/>
            </a:stretch>
          </a:blipFill>
        </p:spPr>
        <p:txBody>
          <a:bodyPr/>
          <a:lstStyle/>
          <a:p>
            <a:endParaRPr lang="en-US"/>
          </a:p>
        </p:txBody>
      </p:sp>
      <p:sp>
        <p:nvSpPr>
          <p:cNvPr id="9" name="Freeform 9"/>
          <p:cNvSpPr/>
          <p:nvPr/>
        </p:nvSpPr>
        <p:spPr>
          <a:xfrm>
            <a:off x="12601708" y="2876137"/>
            <a:ext cx="5284300" cy="3963225"/>
          </a:xfrm>
          <a:custGeom>
            <a:avLst/>
            <a:gdLst/>
            <a:ahLst/>
            <a:cxnLst/>
            <a:rect l="l" t="t" r="r" b="b"/>
            <a:pathLst>
              <a:path w="5284300" h="3963225">
                <a:moveTo>
                  <a:pt x="0" y="0"/>
                </a:moveTo>
                <a:lnTo>
                  <a:pt x="5284300" y="0"/>
                </a:lnTo>
                <a:lnTo>
                  <a:pt x="5284300" y="3963226"/>
                </a:lnTo>
                <a:lnTo>
                  <a:pt x="0" y="3963226"/>
                </a:lnTo>
                <a:lnTo>
                  <a:pt x="0" y="0"/>
                </a:lnTo>
                <a:close/>
              </a:path>
            </a:pathLst>
          </a:custGeom>
          <a:blipFill>
            <a:blip r:embed="rId8"/>
            <a:stretch>
              <a:fillRect/>
            </a:stretch>
          </a:blipFill>
        </p:spPr>
        <p:txBody>
          <a:bodyPr/>
          <a:lstStyle/>
          <a:p>
            <a:endParaRPr lang="en-US"/>
          </a:p>
        </p:txBody>
      </p:sp>
      <p:sp>
        <p:nvSpPr>
          <p:cNvPr id="10" name="Freeform 10"/>
          <p:cNvSpPr/>
          <p:nvPr/>
        </p:nvSpPr>
        <p:spPr>
          <a:xfrm>
            <a:off x="6205948" y="2876137"/>
            <a:ext cx="5948555" cy="3963225"/>
          </a:xfrm>
          <a:custGeom>
            <a:avLst/>
            <a:gdLst/>
            <a:ahLst/>
            <a:cxnLst/>
            <a:rect l="l" t="t" r="r" b="b"/>
            <a:pathLst>
              <a:path w="5948555" h="3963225">
                <a:moveTo>
                  <a:pt x="0" y="0"/>
                </a:moveTo>
                <a:lnTo>
                  <a:pt x="5948555" y="0"/>
                </a:lnTo>
                <a:lnTo>
                  <a:pt x="5948555" y="3963226"/>
                </a:lnTo>
                <a:lnTo>
                  <a:pt x="0" y="3963226"/>
                </a:lnTo>
                <a:lnTo>
                  <a:pt x="0" y="0"/>
                </a:lnTo>
                <a:close/>
              </a:path>
            </a:pathLst>
          </a:custGeom>
          <a:blipFill>
            <a:blip r:embed="rId9"/>
            <a:stretch>
              <a:fillRect/>
            </a:stretch>
          </a:blipFill>
        </p:spPr>
        <p:txBody>
          <a:bodyPr/>
          <a:lstStyle/>
          <a:p>
            <a:endParaRPr lang="en-US"/>
          </a:p>
        </p:txBody>
      </p:sp>
      <p:sp>
        <p:nvSpPr>
          <p:cNvPr id="11" name="TextBox 11"/>
          <p:cNvSpPr txBox="1"/>
          <p:nvPr/>
        </p:nvSpPr>
        <p:spPr>
          <a:xfrm>
            <a:off x="1924181" y="728468"/>
            <a:ext cx="2351952" cy="730223"/>
          </a:xfrm>
          <a:prstGeom prst="rect">
            <a:avLst/>
          </a:prstGeom>
        </p:spPr>
        <p:txBody>
          <a:bodyPr lIns="0" tIns="0" rIns="0" bIns="0" rtlCol="0" anchor="t">
            <a:spAutoFit/>
          </a:bodyPr>
          <a:lstStyle/>
          <a:p>
            <a:pPr algn="ctr">
              <a:lnSpc>
                <a:spcPts val="5500"/>
              </a:lnSpc>
            </a:pPr>
            <a:r>
              <a:rPr lang="en-US" sz="5000">
                <a:solidFill>
                  <a:srgbClr val="000000"/>
                </a:solidFill>
                <a:latin typeface="More Sugar"/>
                <a:ea typeface="More Sugar"/>
                <a:cs typeface="More Sugar"/>
                <a:sym typeface="More Sugar"/>
              </a:rPr>
              <a:t>DUKE</a:t>
            </a:r>
          </a:p>
        </p:txBody>
      </p:sp>
      <p:sp>
        <p:nvSpPr>
          <p:cNvPr id="12" name="TextBox 12"/>
          <p:cNvSpPr txBox="1"/>
          <p:nvPr/>
        </p:nvSpPr>
        <p:spPr>
          <a:xfrm>
            <a:off x="894582" y="9469183"/>
            <a:ext cx="3535196" cy="332223"/>
          </a:xfrm>
          <a:prstGeom prst="rect">
            <a:avLst/>
          </a:prstGeom>
        </p:spPr>
        <p:txBody>
          <a:bodyPr lIns="0" tIns="0" rIns="0" bIns="0" rtlCol="0" anchor="t">
            <a:spAutoFit/>
          </a:bodyPr>
          <a:lstStyle/>
          <a:p>
            <a:pPr algn="l">
              <a:lnSpc>
                <a:spcPts val="2505"/>
              </a:lnSpc>
            </a:pPr>
            <a:r>
              <a:rPr lang="en-US" sz="2277">
                <a:solidFill>
                  <a:srgbClr val="000000"/>
                </a:solidFill>
                <a:latin typeface="More Sugar"/>
                <a:ea typeface="More Sugar"/>
                <a:cs typeface="More Sugar"/>
                <a:sym typeface="More Sugar"/>
              </a:rPr>
              <a:t>RP PORNMONGKOLSUK</a:t>
            </a:r>
          </a:p>
        </p:txBody>
      </p:sp>
      <p:sp>
        <p:nvSpPr>
          <p:cNvPr id="13" name="TextBox 13"/>
          <p:cNvSpPr txBox="1"/>
          <p:nvPr/>
        </p:nvSpPr>
        <p:spPr>
          <a:xfrm>
            <a:off x="13116070" y="9469183"/>
            <a:ext cx="4431356" cy="331592"/>
          </a:xfrm>
          <a:prstGeom prst="rect">
            <a:avLst/>
          </a:prstGeom>
        </p:spPr>
        <p:txBody>
          <a:bodyPr lIns="0" tIns="0" rIns="0" bIns="0" rtlCol="0" anchor="t">
            <a:spAutoFit/>
          </a:bodyPr>
          <a:lstStyle/>
          <a:p>
            <a:pPr algn="r">
              <a:lnSpc>
                <a:spcPts val="2500"/>
              </a:lnSpc>
            </a:pPr>
            <a:r>
              <a:rPr lang="en-US" sz="2273">
                <a:solidFill>
                  <a:srgbClr val="000000"/>
                </a:solidFill>
                <a:latin typeface="More Sugar"/>
                <a:ea typeface="More Sugar"/>
                <a:cs typeface="More Sugar"/>
                <a:sym typeface="More Sugar"/>
              </a:rPr>
              <a:t>JANUARY 2025</a:t>
            </a:r>
          </a:p>
        </p:txBody>
      </p:sp>
      <p:sp>
        <p:nvSpPr>
          <p:cNvPr id="14" name="TextBox 14"/>
          <p:cNvSpPr txBox="1"/>
          <p:nvPr/>
        </p:nvSpPr>
        <p:spPr>
          <a:xfrm>
            <a:off x="1602693" y="6930431"/>
            <a:ext cx="3027800" cy="786157"/>
          </a:xfrm>
          <a:prstGeom prst="rect">
            <a:avLst/>
          </a:prstGeom>
        </p:spPr>
        <p:txBody>
          <a:bodyPr lIns="0" tIns="0" rIns="0" bIns="0" rtlCol="0" anchor="t">
            <a:spAutoFit/>
          </a:bodyPr>
          <a:lstStyle/>
          <a:p>
            <a:pPr algn="ctr">
              <a:lnSpc>
                <a:spcPts val="6559"/>
              </a:lnSpc>
            </a:pPr>
            <a:r>
              <a:rPr lang="en-US" sz="3999" spc="-119">
                <a:solidFill>
                  <a:srgbClr val="FFFFFF"/>
                </a:solidFill>
                <a:latin typeface="More Sugar Thin"/>
                <a:ea typeface="More Sugar Thin"/>
                <a:cs typeface="More Sugar Thin"/>
                <a:sym typeface="More Sugar Thin"/>
              </a:rPr>
              <a:t>ASHG* 2023</a:t>
            </a:r>
          </a:p>
        </p:txBody>
      </p:sp>
      <p:sp>
        <p:nvSpPr>
          <p:cNvPr id="15" name="TextBox 15"/>
          <p:cNvSpPr txBox="1"/>
          <p:nvPr/>
        </p:nvSpPr>
        <p:spPr>
          <a:xfrm>
            <a:off x="13729958" y="6930431"/>
            <a:ext cx="3027800" cy="786157"/>
          </a:xfrm>
          <a:prstGeom prst="rect">
            <a:avLst/>
          </a:prstGeom>
        </p:spPr>
        <p:txBody>
          <a:bodyPr lIns="0" tIns="0" rIns="0" bIns="0" rtlCol="0" anchor="t">
            <a:spAutoFit/>
          </a:bodyPr>
          <a:lstStyle/>
          <a:p>
            <a:pPr algn="ctr">
              <a:lnSpc>
                <a:spcPts val="6559"/>
              </a:lnSpc>
            </a:pPr>
            <a:r>
              <a:rPr lang="en-US" sz="3999" spc="-119">
                <a:solidFill>
                  <a:srgbClr val="FFFFFF"/>
                </a:solidFill>
                <a:latin typeface="More Sugar Thin"/>
                <a:ea typeface="More Sugar Thin"/>
                <a:cs typeface="More Sugar Thin"/>
                <a:sym typeface="More Sugar Thin"/>
              </a:rPr>
              <a:t>ASHG* 2024</a:t>
            </a:r>
          </a:p>
        </p:txBody>
      </p:sp>
      <p:sp>
        <p:nvSpPr>
          <p:cNvPr id="16" name="TextBox 16"/>
          <p:cNvSpPr txBox="1"/>
          <p:nvPr/>
        </p:nvSpPr>
        <p:spPr>
          <a:xfrm>
            <a:off x="7666325" y="6930431"/>
            <a:ext cx="3027800" cy="786157"/>
          </a:xfrm>
          <a:prstGeom prst="rect">
            <a:avLst/>
          </a:prstGeom>
        </p:spPr>
        <p:txBody>
          <a:bodyPr lIns="0" tIns="0" rIns="0" bIns="0" rtlCol="0" anchor="t">
            <a:spAutoFit/>
          </a:bodyPr>
          <a:lstStyle/>
          <a:p>
            <a:pPr algn="ctr">
              <a:lnSpc>
                <a:spcPts val="6559"/>
              </a:lnSpc>
            </a:pPr>
            <a:r>
              <a:rPr lang="en-US" sz="3999" spc="-119">
                <a:solidFill>
                  <a:srgbClr val="FFFFFF"/>
                </a:solidFill>
                <a:latin typeface="More Sugar Thin"/>
                <a:ea typeface="More Sugar Thin"/>
                <a:cs typeface="More Sugar Thin"/>
                <a:sym typeface="More Sugar Thin"/>
              </a:rPr>
              <a:t>GradX 2024</a:t>
            </a:r>
          </a:p>
        </p:txBody>
      </p:sp>
      <p:sp>
        <p:nvSpPr>
          <p:cNvPr id="17" name="TextBox 17"/>
          <p:cNvSpPr txBox="1"/>
          <p:nvPr/>
        </p:nvSpPr>
        <p:spPr>
          <a:xfrm>
            <a:off x="8355856" y="8200001"/>
            <a:ext cx="9520427" cy="584835"/>
          </a:xfrm>
          <a:prstGeom prst="rect">
            <a:avLst/>
          </a:prstGeom>
        </p:spPr>
        <p:txBody>
          <a:bodyPr lIns="0" tIns="0" rIns="0" bIns="0" rtlCol="0" anchor="t">
            <a:spAutoFit/>
          </a:bodyPr>
          <a:lstStyle/>
          <a:p>
            <a:pPr algn="r">
              <a:lnSpc>
                <a:spcPts val="4920"/>
              </a:lnSpc>
            </a:pPr>
            <a:r>
              <a:rPr lang="en-US" sz="3000" spc="-89">
                <a:solidFill>
                  <a:srgbClr val="FFFFFF"/>
                </a:solidFill>
                <a:latin typeface="More Sugar Thin"/>
                <a:ea typeface="More Sugar Thin"/>
                <a:cs typeface="More Sugar Thin"/>
                <a:sym typeface="More Sugar Thin"/>
              </a:rPr>
              <a:t>*American Society in Human Genetics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926</TotalTime>
  <Words>918</Words>
  <Application>Microsoft Macintosh PowerPoint</Application>
  <PresentationFormat>Custom</PresentationFormat>
  <Paragraphs>152</Paragraphs>
  <Slides>20</Slides>
  <Notes>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Arial</vt:lpstr>
      <vt:lpstr>More Sugar</vt:lpstr>
      <vt:lpstr>More Sugar Thin</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miniterm25</dc:title>
  <cp:lastModifiedBy>Ratchanon "RP" Pornmongkolsuk</cp:lastModifiedBy>
  <cp:revision>2</cp:revision>
  <dcterms:created xsi:type="dcterms:W3CDTF">2006-08-16T00:00:00Z</dcterms:created>
  <dcterms:modified xsi:type="dcterms:W3CDTF">2025-01-27T20:50:30Z</dcterms:modified>
  <dc:identifier>DAGdQHRW00I</dc:identifier>
</cp:coreProperties>
</file>